
<file path=[Content_Types].xml><?xml version="1.0" encoding="utf-8"?>
<Types xmlns="http://schemas.openxmlformats.org/package/2006/content-types">
  <Default ContentType="image/jpeg" Extension="jpg"/>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15.xml"/>
  <Override ContentType="application/vnd.openxmlformats-officedocument.presentationml.notesSlide+xml" PartName="/ppt/notesSlides/notesSlide11.xml"/>
  <Override ContentType="application/vnd.openxmlformats-officedocument.presentationml.notesSlide+xml" PartName="/ppt/notesSlides/notesSlide24.xml"/>
  <Override ContentType="application/vnd.openxmlformats-officedocument.presentationml.notesSlide+xml" PartName="/ppt/notesSlides/notesSlide12.xml"/>
  <Override ContentType="application/vnd.openxmlformats-officedocument.presentationml.notesSlide+xml" PartName="/ppt/notesSlides/notesSlide20.xml"/>
  <Override ContentType="application/vnd.openxmlformats-officedocument.presentationml.notesSlide+xml" PartName="/ppt/notesSlides/notesSlide17.xml"/>
  <Override ContentType="application/vnd.openxmlformats-officedocument.presentationml.notesSlide+xml" PartName="/ppt/notesSlides/notesSlide16.xml"/>
  <Override ContentType="application/vnd.openxmlformats-officedocument.presentationml.notesSlide+xml" PartName="/ppt/notesSlides/notesSlide21.xml"/>
  <Override ContentType="application/vnd.openxmlformats-officedocument.presentationml.notesSlide+xml" PartName="/ppt/notesSlides/notesSlide8.xml"/>
  <Override ContentType="application/vnd.openxmlformats-officedocument.presentationml.notesSlide+xml" PartName="/ppt/notesSlides/notesSlide4.xml"/>
  <Override ContentType="application/vnd.openxmlformats-officedocument.presentationml.notesSlide+xml" PartName="/ppt/notesSlides/notesSlide25.xml"/>
  <Override ContentType="application/vnd.openxmlformats-officedocument.presentationml.notesSlide+xml" PartName="/ppt/notesSlides/notesSlide18.xml"/>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22.xml"/>
  <Override ContentType="application/vnd.openxmlformats-officedocument.presentationml.notesSlide+xml" PartName="/ppt/notesSlides/notesSlide7.xml"/>
  <Override ContentType="application/vnd.openxmlformats-officedocument.presentationml.notesSlide+xml" PartName="/ppt/notesSlides/notesSlide5.xml"/>
  <Override ContentType="application/vnd.openxmlformats-officedocument.presentationml.notesSlide+xml" PartName="/ppt/notesSlides/notesSlide19.xml"/>
  <Override ContentType="application/vnd.openxmlformats-officedocument.presentationml.notesSlide+xml" PartName="/ppt/notesSlides/notesSlide14.xml"/>
  <Override ContentType="application/vnd.openxmlformats-officedocument.presentationml.notesSlide+xml" PartName="/ppt/notesSlides/notesSlide23.xml"/>
  <Override ContentType="application/vnd.openxmlformats-officedocument.presentationml.notesSlide+xml" PartName="/ppt/notesSlides/notesSlide2.xml"/>
  <Override ContentType="application/vnd.openxmlformats-officedocument.presentationml.notesSlide+xml" PartName="/ppt/notesSlides/notesSlide10.xml"/>
  <Override ContentType="application/vnd.openxmlformats-officedocument.presentationml.tableStyles+xml" PartName="/ppt/tableStyles.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8.xml"/>
  <Override ContentType="application/vnd.openxmlformats-officedocument.presentationml.slide+xml" PartName="/ppt/slides/slide22.xml"/>
  <Override ContentType="application/vnd.openxmlformats-officedocument.presentationml.slide+xml" PartName="/ppt/slides/slide19.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12.xml"/>
  <Override ContentType="application/vnd.openxmlformats-officedocument.presentationml.slide+xml" PartName="/ppt/slides/slide17.xml"/>
  <Override ContentType="application/vnd.openxmlformats-officedocument.presentationml.slide+xml" PartName="/ppt/slides/slide25.xml"/>
  <Override ContentType="application/vnd.openxmlformats-officedocument.presentationml.slide+xml" PartName="/ppt/slides/slide20.xml"/>
  <Override ContentType="application/vnd.openxmlformats-officedocument.presentationml.slide+xml" PartName="/ppt/slides/slide21.xml"/>
  <Override ContentType="application/vnd.openxmlformats-officedocument.presentationml.slide+xml" PartName="/ppt/slides/slide16.xml"/>
  <Override ContentType="application/vnd.openxmlformats-officedocument.presentationml.slide+xml" PartName="/ppt/slides/slide8.xml"/>
  <Override ContentType="application/vnd.openxmlformats-officedocument.presentationml.slide+xml" PartName="/ppt/slides/slide2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7.xml"/>
  <Override ContentType="application/vnd.openxmlformats-officedocument.presentationml.slide+xml" PartName="/ppt/slides/slide15.xml"/>
  <Override ContentType="application/vnd.openxmlformats-officedocument.presentationml.slide+xml" PartName="/ppt/slides/slide23.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14.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strictFirstAndLastChars="0" saveSubsetFonts="1">
  <p:sldMasterIdLst>
    <p:sldMasterId id="2147483659" r:id="rId5"/>
  </p:sldMasterIdLst>
  <p:notesMasterIdLst>
    <p:notesMasterId r:id="rId6"/>
  </p:notesMasterIdLst>
  <p:sldIdLst>
    <p:sldId id="256" r:id="rId7"/>
    <p:sldId id="257" r:id="rId8"/>
    <p:sldId id="258" r:id="rId9"/>
    <p:sldId id="259" r:id="rId10"/>
    <p:sldId id="260" r:id="rId11"/>
    <p:sldId id="261" r:id="rId12"/>
    <p:sldId id="262" r:id="rId13"/>
    <p:sldId id="263" r:id="rId14"/>
    <p:sldId id="264" r:id="rId15"/>
    <p:sldId id="265" r:id="rId16"/>
    <p:sldId id="266" r:id="rId17"/>
    <p:sldId id="267" r:id="rId18"/>
    <p:sldId id="268" r:id="rId19"/>
    <p:sldId id="269" r:id="rId20"/>
    <p:sldId id="270" r:id="rId21"/>
    <p:sldId id="271" r:id="rId22"/>
    <p:sldId id="272" r:id="rId23"/>
    <p:sldId id="273" r:id="rId24"/>
    <p:sldId id="274" r:id="rId25"/>
    <p:sldId id="275" r:id="rId26"/>
    <p:sldId id="276" r:id="rId27"/>
    <p:sldId id="277" r:id="rId28"/>
    <p:sldId id="278" r:id="rId29"/>
    <p:sldId id="279" r:id="rId30"/>
    <p:sldId id="280" r:id="rId31"/>
  </p:sldIdLst>
  <p:sldSz cy="5143500" cx="9144000"/>
  <p:notesSz cx="6858000" cy="9144000"/>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tableStyles.xml><?xml version="1.0" encoding="utf-8"?>
<a:tblStyleLst xmlns:a="http://schemas.openxmlformats.org/drawingml/2006/main" xmlns:r="http://schemas.openxmlformats.org/officeDocument/2006/relationships" def="{17107E43-2773-4174-8044-463D014E7B9A}">
  <a:tblStyle styleId="{17107E43-2773-4174-8044-463D014E7B9A}" styleName="Table_0">
    <a:wholeTbl>
      <a:tcTxStyle>
        <a:font>
          <a:latin typeface="Arial"/>
          <a:ea typeface="Arial"/>
          <a:cs typeface="Arial"/>
        </a:font>
        <a:srgbClr val="000000"/>
      </a:tcTxStyle>
      <a:tcStyle>
        <a:tcBdr>
          <a:left>
            <a:ln cap="flat" cmpd="sng" w="9525">
              <a:solidFill>
                <a:srgbClr val="9E9E9E"/>
              </a:solidFill>
              <a:prstDash val="solid"/>
              <a:round/>
              <a:headEnd len="sm" w="sm" type="none"/>
              <a:tailEnd len="sm" w="sm" type="none"/>
            </a:ln>
          </a:left>
          <a:right>
            <a:ln cap="flat" cmpd="sng" w="9525">
              <a:solidFill>
                <a:srgbClr val="9E9E9E"/>
              </a:solidFill>
              <a:prstDash val="solid"/>
              <a:round/>
              <a:headEnd len="sm" w="sm" type="none"/>
              <a:tailEnd len="sm" w="sm" type="none"/>
            </a:ln>
          </a:right>
          <a:top>
            <a:ln cap="flat" cmpd="sng" w="9525">
              <a:solidFill>
                <a:srgbClr val="9E9E9E"/>
              </a:solidFill>
              <a:prstDash val="solid"/>
              <a:round/>
              <a:headEnd len="sm" w="sm" type="none"/>
              <a:tailEnd len="sm" w="sm" type="none"/>
            </a:ln>
          </a:top>
          <a:bottom>
            <a:ln cap="flat" cmpd="sng" w="9525">
              <a:solidFill>
                <a:srgbClr val="9E9E9E"/>
              </a:solidFill>
              <a:prstDash val="solid"/>
              <a:round/>
              <a:headEnd len="sm" w="sm" type="none"/>
              <a:tailEnd len="sm" w="sm" type="none"/>
            </a:ln>
          </a:bottom>
          <a:insideH>
            <a:ln cap="flat" cmpd="sng" w="9525">
              <a:solidFill>
                <a:srgbClr val="9E9E9E"/>
              </a:solidFill>
              <a:prstDash val="solid"/>
              <a:round/>
              <a:headEnd len="sm" w="sm" type="none"/>
              <a:tailEnd len="sm" w="sm" type="none"/>
            </a:ln>
          </a:insideH>
          <a:insideV>
            <a:ln cap="flat" cmpd="sng" w="9525">
              <a:solidFill>
                <a:srgbClr val="9E9E9E"/>
              </a:solidFill>
              <a:prstDash val="solid"/>
              <a:round/>
              <a:headEnd len="sm" w="sm" type="none"/>
              <a:tailEnd len="sm" w="sm" type="none"/>
            </a:ln>
          </a:insideV>
        </a:tcBdr>
      </a:tcStyle>
    </a:wholeTbl>
    <a:band1H>
      <a:tcTxStyle/>
    </a:band1H>
    <a:band2H>
      <a:tcTxStyle/>
    </a:band2H>
    <a:band1V>
      <a:tcTxStyle/>
    </a:band1V>
    <a:band2V>
      <a:tcTxStyle/>
    </a:band2V>
    <a:lastCol>
      <a:tcTxStyle/>
    </a:lastCol>
    <a:firstCol>
      <a:tcTxStyle/>
    </a:firstCol>
    <a:lastRow>
      <a:tcTxStyle/>
    </a:lastRow>
    <a:seCell>
      <a:tcTxStyle/>
    </a:seCell>
    <a:swCell>
      <a:tcTxStyle/>
    </a:swCell>
    <a:firstRow>
      <a:tcTxStyle/>
    </a:firstRow>
    <a:neCell>
      <a:tcTxStyle/>
    </a:neCell>
    <a:nwCell>
      <a:tcTxStyle/>
    </a:nwCell>
  </a:tblStyle>
</a:tblStyleLst>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slide" Target="slides/slide14.xml"/><Relationship Id="rId22" Type="http://schemas.openxmlformats.org/officeDocument/2006/relationships/slide" Target="slides/slide16.xml"/><Relationship Id="rId21" Type="http://schemas.openxmlformats.org/officeDocument/2006/relationships/slide" Target="slides/slide15.xml"/><Relationship Id="rId24" Type="http://schemas.openxmlformats.org/officeDocument/2006/relationships/slide" Target="slides/slide18.xml"/><Relationship Id="rId23" Type="http://schemas.openxmlformats.org/officeDocument/2006/relationships/slide" Target="slides/slide17.xml"/><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tableStyles" Target="tableStyles.xml"/><Relationship Id="rId9" Type="http://schemas.openxmlformats.org/officeDocument/2006/relationships/slide" Target="slides/slide3.xml"/><Relationship Id="rId26" Type="http://schemas.openxmlformats.org/officeDocument/2006/relationships/slide" Target="slides/slide20.xml"/><Relationship Id="rId25" Type="http://schemas.openxmlformats.org/officeDocument/2006/relationships/slide" Target="slides/slide19.xml"/><Relationship Id="rId28" Type="http://schemas.openxmlformats.org/officeDocument/2006/relationships/slide" Target="slides/slide22.xml"/><Relationship Id="rId27" Type="http://schemas.openxmlformats.org/officeDocument/2006/relationships/slide" Target="slides/slide21.xml"/><Relationship Id="rId5" Type="http://schemas.openxmlformats.org/officeDocument/2006/relationships/slideMaster" Target="slideMasters/slideMaster1.xml"/><Relationship Id="rId6" Type="http://schemas.openxmlformats.org/officeDocument/2006/relationships/notesMaster" Target="notesMasters/notesMaster1.xml"/><Relationship Id="rId29" Type="http://schemas.openxmlformats.org/officeDocument/2006/relationships/slide" Target="slides/slide23.xml"/><Relationship Id="rId7" Type="http://schemas.openxmlformats.org/officeDocument/2006/relationships/slide" Target="slides/slide1.xml"/><Relationship Id="rId8" Type="http://schemas.openxmlformats.org/officeDocument/2006/relationships/slide" Target="slides/slide2.xml"/><Relationship Id="rId31" Type="http://schemas.openxmlformats.org/officeDocument/2006/relationships/slide" Target="slides/slide25.xml"/><Relationship Id="rId30" Type="http://schemas.openxmlformats.org/officeDocument/2006/relationships/slide" Target="slides/slide24.xml"/><Relationship Id="rId11" Type="http://schemas.openxmlformats.org/officeDocument/2006/relationships/slide" Target="slides/slide5.xml"/><Relationship Id="rId10" Type="http://schemas.openxmlformats.org/officeDocument/2006/relationships/slide" Target="slides/slide4.xml"/><Relationship Id="rId13" Type="http://schemas.openxmlformats.org/officeDocument/2006/relationships/slide" Target="slides/slide7.xml"/><Relationship Id="rId12" Type="http://schemas.openxmlformats.org/officeDocument/2006/relationships/slide" Target="slides/slide6.xml"/><Relationship Id="rId15" Type="http://schemas.openxmlformats.org/officeDocument/2006/relationships/slide" Target="slides/slide9.xml"/><Relationship Id="rId14" Type="http://schemas.openxmlformats.org/officeDocument/2006/relationships/slide" Target="slides/slide8.xml"/><Relationship Id="rId17" Type="http://schemas.openxmlformats.org/officeDocument/2006/relationships/slide" Target="slides/slide11.xml"/><Relationship Id="rId16" Type="http://schemas.openxmlformats.org/officeDocument/2006/relationships/slide" Target="slides/slide10.xml"/><Relationship Id="rId19" Type="http://schemas.openxmlformats.org/officeDocument/2006/relationships/slide" Target="slides/slide13.xml"/><Relationship Id="rId18" Type="http://schemas.openxmlformats.org/officeDocument/2006/relationships/slide" Target="slides/slide12.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jpg>
</file>

<file path=ppt/media/image25.png>
</file>

<file path=ppt/media/image26.png>
</file>

<file path=ppt/media/image27.png>
</file>

<file path=ppt/media/image28.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0" name="Shape 50"/>
        <p:cNvGrpSpPr/>
        <p:nvPr/>
      </p:nvGrpSpPr>
      <p:grpSpPr>
        <a:xfrm>
          <a:off x="0" y="0"/>
          <a:ext cx="0" cy="0"/>
          <a:chOff x="0" y="0"/>
          <a:chExt cx="0" cy="0"/>
        </a:xfrm>
      </p:grpSpPr>
      <p:sp>
        <p:nvSpPr>
          <p:cNvPr id="51" name="Google Shape;5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52" name="Google Shape;5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We are </a:t>
            </a:r>
            <a:r>
              <a:rPr lang="en"/>
              <a:t>presenting our project on analyzing popular beverage and snack choices in coffee shops, along with insights into customer satisfaction and visit frequency patterns. </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0" name="Shape 110"/>
        <p:cNvGrpSpPr/>
        <p:nvPr/>
      </p:nvGrpSpPr>
      <p:grpSpPr>
        <a:xfrm>
          <a:off x="0" y="0"/>
          <a:ext cx="0" cy="0"/>
          <a:chOff x="0" y="0"/>
          <a:chExt cx="0" cy="0"/>
        </a:xfrm>
      </p:grpSpPr>
      <p:sp>
        <p:nvSpPr>
          <p:cNvPr id="111" name="Google Shape;111;g3033b79d4bd_0_47: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2" name="Google Shape;112;g3033b79d4bd_0_47: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Lavenya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17" name="Shape 117"/>
        <p:cNvGrpSpPr/>
        <p:nvPr/>
      </p:nvGrpSpPr>
      <p:grpSpPr>
        <a:xfrm>
          <a:off x="0" y="0"/>
          <a:ext cx="0" cy="0"/>
          <a:chOff x="0" y="0"/>
          <a:chExt cx="0" cy="0"/>
        </a:xfrm>
      </p:grpSpPr>
      <p:sp>
        <p:nvSpPr>
          <p:cNvPr id="118" name="Google Shape;118;g3037f1818b3_5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19" name="Google Shape;119;g3037f1818b3_5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25" name="Shape 125"/>
        <p:cNvGrpSpPr/>
        <p:nvPr/>
      </p:nvGrpSpPr>
      <p:grpSpPr>
        <a:xfrm>
          <a:off x="0" y="0"/>
          <a:ext cx="0" cy="0"/>
          <a:chOff x="0" y="0"/>
          <a:chExt cx="0" cy="0"/>
        </a:xfrm>
      </p:grpSpPr>
      <p:sp>
        <p:nvSpPr>
          <p:cNvPr id="126" name="Google Shape;126;g3037f1818b3_5_5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27" name="Google Shape;127;g3037f1818b3_5_5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2" name="Shape 132"/>
        <p:cNvGrpSpPr/>
        <p:nvPr/>
      </p:nvGrpSpPr>
      <p:grpSpPr>
        <a:xfrm>
          <a:off x="0" y="0"/>
          <a:ext cx="0" cy="0"/>
          <a:chOff x="0" y="0"/>
          <a:chExt cx="0" cy="0"/>
        </a:xfrm>
      </p:grpSpPr>
      <p:sp>
        <p:nvSpPr>
          <p:cNvPr id="133" name="Google Shape;133;g3037f1818b3_5_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4" name="Google Shape;134;g3037f1818b3_5_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9" name="Shape 139"/>
        <p:cNvGrpSpPr/>
        <p:nvPr/>
      </p:nvGrpSpPr>
      <p:grpSpPr>
        <a:xfrm>
          <a:off x="0" y="0"/>
          <a:ext cx="0" cy="0"/>
          <a:chOff x="0" y="0"/>
          <a:chExt cx="0" cy="0"/>
        </a:xfrm>
      </p:grpSpPr>
      <p:sp>
        <p:nvSpPr>
          <p:cNvPr id="140" name="Google Shape;140;g3037f1818b3_5_8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1" name="Google Shape;141;g3037f1818b3_5_8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6" name="Shape 146"/>
        <p:cNvGrpSpPr/>
        <p:nvPr/>
      </p:nvGrpSpPr>
      <p:grpSpPr>
        <a:xfrm>
          <a:off x="0" y="0"/>
          <a:ext cx="0" cy="0"/>
          <a:chOff x="0" y="0"/>
          <a:chExt cx="0" cy="0"/>
        </a:xfrm>
      </p:grpSpPr>
      <p:sp>
        <p:nvSpPr>
          <p:cNvPr id="147" name="Google Shape;147;g3155289c34d_7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8" name="Google Shape;148;g3155289c34d_7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3" name="Shape 153"/>
        <p:cNvGrpSpPr/>
        <p:nvPr/>
      </p:nvGrpSpPr>
      <p:grpSpPr>
        <a:xfrm>
          <a:off x="0" y="0"/>
          <a:ext cx="0" cy="0"/>
          <a:chOff x="0" y="0"/>
          <a:chExt cx="0" cy="0"/>
        </a:xfrm>
      </p:grpSpPr>
      <p:sp>
        <p:nvSpPr>
          <p:cNvPr id="154" name="Google Shape;154;g3037f1818b3_5_6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5" name="Google Shape;155;g3037f1818b3_5_6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Jades</a:t>
            </a:r>
            <a:endParaRPr/>
          </a:p>
        </p:txBody>
      </p:sp>
    </p:spTree>
  </p:cSld>
  <p:clrMapOvr>
    <a:masterClrMapping/>
  </p:clrMapOvr>
</p:notes>
</file>

<file path=ppt/notesSlides/notesSlide1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0" name="Shape 160"/>
        <p:cNvGrpSpPr/>
        <p:nvPr/>
      </p:nvGrpSpPr>
      <p:grpSpPr>
        <a:xfrm>
          <a:off x="0" y="0"/>
          <a:ext cx="0" cy="0"/>
          <a:chOff x="0" y="0"/>
          <a:chExt cx="0" cy="0"/>
        </a:xfrm>
      </p:grpSpPr>
      <p:sp>
        <p:nvSpPr>
          <p:cNvPr id="161" name="Google Shape;161;g310244082e6_1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2" name="Google Shape;162;g310244082e6_1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i="1" lang="en" sz="1300">
                <a:solidFill>
                  <a:srgbClr val="595959"/>
                </a:solidFill>
              </a:rPr>
              <a:t>Lola Savannah Coffee Downtown</a:t>
            </a:r>
            <a:r>
              <a:rPr lang="en" sz="1300">
                <a:solidFill>
                  <a:srgbClr val="595959"/>
                </a:solidFill>
              </a:rPr>
              <a:t> first look, you would think that it is not thriving but the truth is, it only has 4 reviews and they’re all 5 stars this goes back to Saniya’s insight in popularity </a:t>
            </a:r>
            <a:endParaRPr/>
          </a:p>
        </p:txBody>
      </p:sp>
    </p:spTree>
  </p:cSld>
  <p:clrMapOvr>
    <a:masterClrMapping/>
  </p:clrMapOvr>
</p:notes>
</file>

<file path=ppt/notesSlides/notesSlide1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9" name="Shape 169"/>
        <p:cNvGrpSpPr/>
        <p:nvPr/>
      </p:nvGrpSpPr>
      <p:grpSpPr>
        <a:xfrm>
          <a:off x="0" y="0"/>
          <a:ext cx="0" cy="0"/>
          <a:chOff x="0" y="0"/>
          <a:chExt cx="0" cy="0"/>
        </a:xfrm>
      </p:grpSpPr>
      <p:sp>
        <p:nvSpPr>
          <p:cNvPr id="170" name="Google Shape;170;g310244082e6_1_5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1" name="Google Shape;171;g310244082e6_1_5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b="1" lang="en"/>
              <a:t>Andersons</a:t>
            </a:r>
            <a:r>
              <a:rPr lang="en"/>
              <a:t>: local, oldershop, no buzzwords (back to amy’s slides), just mentions on the coffee itself being good and the beans </a:t>
            </a:r>
            <a:r>
              <a:rPr lang="en"/>
              <a:t>being</a:t>
            </a:r>
            <a:r>
              <a:rPr lang="en"/>
              <a:t> high quality </a:t>
            </a:r>
            <a:endParaRPr/>
          </a:p>
          <a:p>
            <a:pPr indent="0" lvl="0" marL="0" rtl="0" algn="l">
              <a:spcBef>
                <a:spcPts val="0"/>
              </a:spcBef>
              <a:spcAft>
                <a:spcPts val="0"/>
              </a:spcAft>
              <a:buNone/>
            </a:pPr>
            <a:r>
              <a:rPr b="1" lang="en"/>
              <a:t>Apanas:</a:t>
            </a:r>
            <a:r>
              <a:rPr lang="en"/>
              <a:t> Actually serves more than Coffee they also have beer, wine, juice, most the reviews mention the location being very cute, cozy cafe, ect. Meaning </a:t>
            </a:r>
            <a:r>
              <a:rPr lang="en"/>
              <a:t>the</a:t>
            </a:r>
            <a:r>
              <a:rPr lang="en"/>
              <a:t> customers love the location more than the specific items.  </a:t>
            </a:r>
            <a:r>
              <a:rPr lang="en"/>
              <a:t>Further</a:t>
            </a:r>
            <a:r>
              <a:rPr lang="en"/>
              <a:t> research would be needed to conclude if ambiance </a:t>
            </a:r>
            <a:r>
              <a:rPr lang="en"/>
              <a:t>effects customers taste</a:t>
            </a:r>
            <a:endParaRPr/>
          </a:p>
          <a:p>
            <a:pPr indent="0" lvl="0" marL="0" rtl="0" algn="l">
              <a:spcBef>
                <a:spcPts val="0"/>
              </a:spcBef>
              <a:spcAft>
                <a:spcPts val="0"/>
              </a:spcAft>
              <a:buNone/>
            </a:pPr>
            <a:r>
              <a:rPr b="1" lang="en"/>
              <a:t>Epoch</a:t>
            </a:r>
            <a:r>
              <a:rPr lang="en"/>
              <a:t>: As Saniya showed is one of the most visited, would explain the wider range of reviews. Mention being very busy, lot of reviewed focused on that aspect of the visit. Something called Mojo there that is highly rated. Positive for college student, mentions of space and wifi. </a:t>
            </a:r>
            <a:endParaRPr/>
          </a:p>
          <a:p>
            <a:pPr indent="0" lvl="0" marL="0" rtl="0" algn="l">
              <a:spcBef>
                <a:spcPts val="0"/>
              </a:spcBef>
              <a:spcAft>
                <a:spcPts val="0"/>
              </a:spcAft>
              <a:buNone/>
            </a:pPr>
            <a:r>
              <a:rPr b="1" lang="en"/>
              <a:t>Houndstooth Coffee</a:t>
            </a:r>
            <a:r>
              <a:rPr lang="en"/>
              <a:t>: ^ Delicious coffee, chai, cappuccino, highly curated tea selection. Out of all the shops this one focused more on the actual drinks as opposed to other factors. Call back to Lavenya’s positive </a:t>
            </a:r>
            <a:endParaRPr/>
          </a:p>
          <a:p>
            <a:pPr indent="0" lvl="0" marL="0" rtl="0" algn="l">
              <a:spcBef>
                <a:spcPts val="0"/>
              </a:spcBef>
              <a:spcAft>
                <a:spcPts val="0"/>
              </a:spcAft>
              <a:buNone/>
            </a:pPr>
            <a:r>
              <a:rPr b="1" lang="en"/>
              <a:t>Venezia Italian Gelato</a:t>
            </a:r>
            <a:r>
              <a:rPr lang="en"/>
              <a:t>: which is obviously manly a dessert shop. They have a coffee flavor. I would say this shop is skewing our data</a:t>
            </a:r>
            <a:endParaRPr/>
          </a:p>
          <a:p>
            <a:pPr indent="0" lvl="0" marL="0" rtl="0" algn="l">
              <a:spcBef>
                <a:spcPts val="0"/>
              </a:spcBef>
              <a:spcAft>
                <a:spcPts val="0"/>
              </a:spcAft>
              <a:buNone/>
            </a:pPr>
            <a:r>
              <a:t/>
            </a:r>
            <a:endParaRPr/>
          </a:p>
        </p:txBody>
      </p:sp>
    </p:spTree>
  </p:cSld>
  <p:clrMapOvr>
    <a:masterClrMapping/>
  </p:clrMapOvr>
</p:notes>
</file>

<file path=ppt/notesSlides/notesSlide1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7" name="Shape 177"/>
        <p:cNvGrpSpPr/>
        <p:nvPr/>
      </p:nvGrpSpPr>
      <p:grpSpPr>
        <a:xfrm>
          <a:off x="0" y="0"/>
          <a:ext cx="0" cy="0"/>
          <a:chOff x="0" y="0"/>
          <a:chExt cx="0" cy="0"/>
        </a:xfrm>
      </p:grpSpPr>
      <p:sp>
        <p:nvSpPr>
          <p:cNvPr id="178" name="Google Shape;178;g310244082e6_1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9" name="Google Shape;179;g310244082e6_1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I would have assumed </a:t>
            </a:r>
            <a:r>
              <a:rPr lang="en"/>
              <a:t>around</a:t>
            </a:r>
            <a:r>
              <a:rPr lang="en"/>
              <a:t> the holidays we would have a peak in more 5 star reviews “</a:t>
            </a:r>
            <a:r>
              <a:rPr lang="en"/>
              <a:t>happiest</a:t>
            </a:r>
            <a:r>
              <a:rPr lang="en"/>
              <a:t> time of the year” but as we can see, that is not the “happiest” time of the year,</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55" name="Shape 55"/>
        <p:cNvGrpSpPr/>
        <p:nvPr/>
      </p:nvGrpSpPr>
      <p:grpSpPr>
        <a:xfrm>
          <a:off x="0" y="0"/>
          <a:ext cx="0" cy="0"/>
          <a:chOff x="0" y="0"/>
          <a:chExt cx="0" cy="0"/>
        </a:xfrm>
      </p:grpSpPr>
      <p:sp>
        <p:nvSpPr>
          <p:cNvPr id="56" name="Google Shape;56;g3033d25a2be_1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57" name="Google Shape;57;g3033d25a2be_1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Each</a:t>
            </a:r>
            <a:r>
              <a:rPr lang="en">
                <a:solidFill>
                  <a:schemeClr val="dk1"/>
                </a:solidFill>
              </a:rPr>
              <a:t> group member, contributed by examining data from Yelp reviews of coffee shops to answer their perspective question. Through this project, we aimed to uncover trends that may help coffee shops optimize their offerings for customer satisfaction and higher ratings</a:t>
            </a:r>
            <a:endParaRPr/>
          </a:p>
        </p:txBody>
      </p:sp>
    </p:spTree>
  </p:cSld>
  <p:clrMapOvr>
    <a:masterClrMapping/>
  </p:clrMapOvr>
</p:notes>
</file>

<file path=ppt/notesSlides/notesSlide2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6" name="Shape 186"/>
        <p:cNvGrpSpPr/>
        <p:nvPr/>
      </p:nvGrpSpPr>
      <p:grpSpPr>
        <a:xfrm>
          <a:off x="0" y="0"/>
          <a:ext cx="0" cy="0"/>
          <a:chOff x="0" y="0"/>
          <a:chExt cx="0" cy="0"/>
        </a:xfrm>
      </p:grpSpPr>
      <p:sp>
        <p:nvSpPr>
          <p:cNvPr id="187" name="Google Shape;187;g3155289c34d_0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8" name="Google Shape;188;g3155289c34d_0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2" name="Shape 192"/>
        <p:cNvGrpSpPr/>
        <p:nvPr/>
      </p:nvGrpSpPr>
      <p:grpSpPr>
        <a:xfrm>
          <a:off x="0" y="0"/>
          <a:ext cx="0" cy="0"/>
          <a:chOff x="0" y="0"/>
          <a:chExt cx="0" cy="0"/>
        </a:xfrm>
      </p:grpSpPr>
      <p:sp>
        <p:nvSpPr>
          <p:cNvPr id="193" name="Google Shape;193;g3155289c34d_0_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4" name="Google Shape;194;g3155289c34d_0_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0" name="Shape 200"/>
        <p:cNvGrpSpPr/>
        <p:nvPr/>
      </p:nvGrpSpPr>
      <p:grpSpPr>
        <a:xfrm>
          <a:off x="0" y="0"/>
          <a:ext cx="0" cy="0"/>
          <a:chOff x="0" y="0"/>
          <a:chExt cx="0" cy="0"/>
        </a:xfrm>
      </p:grpSpPr>
      <p:sp>
        <p:nvSpPr>
          <p:cNvPr id="201" name="Google Shape;201;g3155289c34d_0_1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2" name="Google Shape;202;g3155289c34d_0_1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8" name="Shape 208"/>
        <p:cNvGrpSpPr/>
        <p:nvPr/>
      </p:nvGrpSpPr>
      <p:grpSpPr>
        <a:xfrm>
          <a:off x="0" y="0"/>
          <a:ext cx="0" cy="0"/>
          <a:chOff x="0" y="0"/>
          <a:chExt cx="0" cy="0"/>
        </a:xfrm>
      </p:grpSpPr>
      <p:sp>
        <p:nvSpPr>
          <p:cNvPr id="209" name="Google Shape;209;g3155289c34d_0_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0" name="Google Shape;210;g3155289c34d_0_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5" name="Shape 215"/>
        <p:cNvGrpSpPr/>
        <p:nvPr/>
      </p:nvGrpSpPr>
      <p:grpSpPr>
        <a:xfrm>
          <a:off x="0" y="0"/>
          <a:ext cx="0" cy="0"/>
          <a:chOff x="0" y="0"/>
          <a:chExt cx="0" cy="0"/>
        </a:xfrm>
      </p:grpSpPr>
      <p:sp>
        <p:nvSpPr>
          <p:cNvPr id="216" name="Google Shape;216;g3155289c34d_0_3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7" name="Google Shape;217;g3155289c34d_0_3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21" name="Shape 221"/>
        <p:cNvGrpSpPr/>
        <p:nvPr/>
      </p:nvGrpSpPr>
      <p:grpSpPr>
        <a:xfrm>
          <a:off x="0" y="0"/>
          <a:ext cx="0" cy="0"/>
          <a:chOff x="0" y="0"/>
          <a:chExt cx="0" cy="0"/>
        </a:xfrm>
      </p:grpSpPr>
      <p:sp>
        <p:nvSpPr>
          <p:cNvPr id="222" name="Google Shape;222;g3155289c34d_5_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23" name="Google Shape;223;g3155289c34d_5_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2" name="Shape 62"/>
        <p:cNvGrpSpPr/>
        <p:nvPr/>
      </p:nvGrpSpPr>
      <p:grpSpPr>
        <a:xfrm>
          <a:off x="0" y="0"/>
          <a:ext cx="0" cy="0"/>
          <a:chOff x="0" y="0"/>
          <a:chExt cx="0" cy="0"/>
        </a:xfrm>
      </p:grpSpPr>
      <p:sp>
        <p:nvSpPr>
          <p:cNvPr id="63" name="Google Shape;63;g3037f1818b3_5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64" name="Google Shape;64;g3037f1818b3_5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Amy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objective for Question 1 was to identify the most popular beverages and snacks based on customer reviews and sales data. This was achieved by analyzing mentions and ratings from two datasets containing customer reviews and sales information.</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To address this, I used keyword extraction by utilizing a helper function, ‘find_keywords’ to identify mentions of popular beverages and snacks. I then calculated the average star ratings for each product to assess customer satisfaction. Frequency counts were obtained by utilizing ‘value_counts() and the average ratings were calculated using ‘grouby()’ and ‘mean()’ functions.</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The visualizations I used include word clouds and treemaps, which will be reviewed for each topic in the following slides.</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68" name="Shape 68"/>
        <p:cNvGrpSpPr/>
        <p:nvPr/>
      </p:nvGrpSpPr>
      <p:grpSpPr>
        <a:xfrm>
          <a:off x="0" y="0"/>
          <a:ext cx="0" cy="0"/>
          <a:chOff x="0" y="0"/>
          <a:chExt cx="0" cy="0"/>
        </a:xfrm>
      </p:grpSpPr>
      <p:sp>
        <p:nvSpPr>
          <p:cNvPr id="69" name="Google Shape;69;g3037f1818b3_5_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0" name="Google Shape;70;g3037f1818b3_5_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1200"/>
              </a:spcBef>
              <a:spcAft>
                <a:spcPts val="0"/>
              </a:spcAft>
              <a:buClr>
                <a:schemeClr val="dk1"/>
              </a:buClr>
              <a:buSzPts val="1100"/>
              <a:buFont typeface="Arial"/>
              <a:buNone/>
            </a:pPr>
            <a:r>
              <a:rPr lang="en">
                <a:solidFill>
                  <a:schemeClr val="dk1"/>
                </a:solidFill>
              </a:rPr>
              <a:t>Amy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As shown in both visualizations of coffee shop beverages, </a:t>
            </a:r>
            <a:r>
              <a:rPr b="1" lang="en">
                <a:solidFill>
                  <a:schemeClr val="dk1"/>
                </a:solidFill>
              </a:rPr>
              <a:t>coffee and lattes stand out as the most popular and highest-rated options</a:t>
            </a:r>
            <a:r>
              <a:rPr lang="en">
                <a:solidFill>
                  <a:schemeClr val="dk1"/>
                </a:solidFill>
              </a:rPr>
              <a:t> according to customer feedback.</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The </a:t>
            </a:r>
            <a:r>
              <a:rPr b="1" lang="en">
                <a:solidFill>
                  <a:schemeClr val="dk1"/>
                </a:solidFill>
              </a:rPr>
              <a:t>word cloud</a:t>
            </a:r>
            <a:r>
              <a:rPr lang="en">
                <a:solidFill>
                  <a:schemeClr val="dk1"/>
                </a:solidFill>
              </a:rPr>
              <a:t> visually represents the frequency of mentions, with the size of each word indicating its popularity.</a:t>
            </a:r>
            <a:endParaRPr>
              <a:solidFill>
                <a:schemeClr val="dk1"/>
              </a:solidFill>
            </a:endParaRPr>
          </a:p>
          <a:p>
            <a:pPr indent="0" lvl="0" marL="0" rtl="0" algn="l">
              <a:lnSpc>
                <a:spcPct val="115000"/>
              </a:lnSpc>
              <a:spcBef>
                <a:spcPts val="1200"/>
              </a:spcBef>
              <a:spcAft>
                <a:spcPts val="1200"/>
              </a:spcAft>
              <a:buClr>
                <a:schemeClr val="dk1"/>
              </a:buClr>
              <a:buSzPts val="1100"/>
              <a:buFont typeface="Arial"/>
              <a:buNone/>
            </a:pPr>
            <a:r>
              <a:rPr lang="en">
                <a:solidFill>
                  <a:schemeClr val="dk1"/>
                </a:solidFill>
              </a:rPr>
              <a:t>The </a:t>
            </a:r>
            <a:r>
              <a:rPr b="1" lang="en">
                <a:solidFill>
                  <a:schemeClr val="dk1"/>
                </a:solidFill>
              </a:rPr>
              <a:t>treemap</a:t>
            </a:r>
            <a:r>
              <a:rPr lang="en">
                <a:solidFill>
                  <a:schemeClr val="dk1"/>
                </a:solidFill>
              </a:rPr>
              <a:t> displays each beverage as a block, with block size reflecting the number of mentions in reviews. This provides a clear visual of each beverage’s popularity based on customer interest.</a:t>
            </a:r>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76" name="Shape 76"/>
        <p:cNvGrpSpPr/>
        <p:nvPr/>
      </p:nvGrpSpPr>
      <p:grpSpPr>
        <a:xfrm>
          <a:off x="0" y="0"/>
          <a:ext cx="0" cy="0"/>
          <a:chOff x="0" y="0"/>
          <a:chExt cx="0" cy="0"/>
        </a:xfrm>
      </p:grpSpPr>
      <p:sp>
        <p:nvSpPr>
          <p:cNvPr id="77" name="Google Shape;77;g3037f1818b3_5_3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78" name="Google Shape;78;g3037f1818b3_5_3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
                <a:solidFill>
                  <a:schemeClr val="dk1"/>
                </a:solidFill>
              </a:rPr>
              <a:t>Amy</a:t>
            </a:r>
            <a:endParaRPr>
              <a:solidFill>
                <a:schemeClr val="dk1"/>
              </a:solidFill>
            </a:endParaRPr>
          </a:p>
          <a:p>
            <a:pPr indent="0" lvl="0" marL="0" rtl="0" algn="l">
              <a:lnSpc>
                <a:spcPct val="115000"/>
              </a:lnSpc>
              <a:spcBef>
                <a:spcPts val="1200"/>
              </a:spcBef>
              <a:spcAft>
                <a:spcPts val="0"/>
              </a:spcAft>
              <a:buClr>
                <a:schemeClr val="dk1"/>
              </a:buClr>
              <a:buSzPts val="1100"/>
              <a:buFont typeface="Arial"/>
              <a:buNone/>
            </a:pPr>
            <a:r>
              <a:rPr lang="en">
                <a:solidFill>
                  <a:schemeClr val="dk1"/>
                </a:solidFill>
              </a:rPr>
              <a:t>As with the beverages analyzed through the 2 datasets, this wordcloud identifies the popularity of each snack based on the visualized wording size, and the treemap based on the block size which represents the snack’s popularity. </a:t>
            </a:r>
            <a:endParaRPr>
              <a:solidFill>
                <a:schemeClr val="dk1"/>
              </a:solidFill>
            </a:endParaRPr>
          </a:p>
          <a:p>
            <a:pPr indent="0" lvl="0" marL="0" rtl="0" algn="l">
              <a:spcBef>
                <a:spcPts val="1200"/>
              </a:spcBef>
              <a:spcAft>
                <a:spcPts val="0"/>
              </a:spcAft>
              <a:buClr>
                <a:schemeClr val="dk1"/>
              </a:buClr>
              <a:buSzPts val="1100"/>
              <a:buFont typeface="Arial"/>
              <a:buNone/>
            </a:pPr>
            <a:r>
              <a:rPr lang="en">
                <a:solidFill>
                  <a:schemeClr val="dk1"/>
                </a:solidFill>
              </a:rPr>
              <a:t>Overall, the data analysis for question 1, revealed that while sandwiches are the most frequently mentioned snack, croissants and cakes receive higher customer ratings. This suggests that coffee shops might benefit from focusing on high-quality baked goods in addition to offering popular beverages like coffee and lattes, potentially increasing customer satisfaction and profits.</a:t>
            </a:r>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84" name="Shape 84"/>
        <p:cNvGrpSpPr/>
        <p:nvPr/>
      </p:nvGrpSpPr>
      <p:grpSpPr>
        <a:xfrm>
          <a:off x="0" y="0"/>
          <a:ext cx="0" cy="0"/>
          <a:chOff x="0" y="0"/>
          <a:chExt cx="0" cy="0"/>
        </a:xfrm>
      </p:grpSpPr>
      <p:sp>
        <p:nvSpPr>
          <p:cNvPr id="85" name="Google Shape;85;g3033d25a2be_2_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86" name="Google Shape;86;g3033d25a2be_2_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Lavenya</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1" name="Shape 91"/>
        <p:cNvGrpSpPr/>
        <p:nvPr/>
      </p:nvGrpSpPr>
      <p:grpSpPr>
        <a:xfrm>
          <a:off x="0" y="0"/>
          <a:ext cx="0" cy="0"/>
          <a:chOff x="0" y="0"/>
          <a:chExt cx="0" cy="0"/>
        </a:xfrm>
      </p:grpSpPr>
      <p:sp>
        <p:nvSpPr>
          <p:cNvPr id="92" name="Google Shape;92;g3033b79d4bd_0_21: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3" name="Google Shape;93;g3033b79d4bd_0_21: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Lavenya</a:t>
            </a:r>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96" name="Shape 96"/>
        <p:cNvGrpSpPr/>
        <p:nvPr/>
      </p:nvGrpSpPr>
      <p:grpSpPr>
        <a:xfrm>
          <a:off x="0" y="0"/>
          <a:ext cx="0" cy="0"/>
          <a:chOff x="0" y="0"/>
          <a:chExt cx="0" cy="0"/>
        </a:xfrm>
      </p:grpSpPr>
      <p:sp>
        <p:nvSpPr>
          <p:cNvPr id="97" name="Google Shape;97;g3033b79d4bd_0_3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98" name="Google Shape;98;g3033b79d4bd_0_3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Lavenya</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03" name="Shape 103"/>
        <p:cNvGrpSpPr/>
        <p:nvPr/>
      </p:nvGrpSpPr>
      <p:grpSpPr>
        <a:xfrm>
          <a:off x="0" y="0"/>
          <a:ext cx="0" cy="0"/>
          <a:chOff x="0" y="0"/>
          <a:chExt cx="0" cy="0"/>
        </a:xfrm>
      </p:grpSpPr>
      <p:sp>
        <p:nvSpPr>
          <p:cNvPr id="104" name="Google Shape;104;g3033b79d4bd_0_1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05" name="Google Shape;105;g3033b79d4bd_0_1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
              <a:t>Lavenya</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txBox="1"/>
          <p:nvPr>
            <p:ph type="ctrTitle"/>
          </p:nvPr>
        </p:nvSpPr>
        <p:spPr>
          <a:xfrm>
            <a:off x="311708" y="744575"/>
            <a:ext cx="8520600" cy="2052600"/>
          </a:xfrm>
          <a:prstGeom prst="rect">
            <a:avLst/>
          </a:prstGeom>
        </p:spPr>
        <p:txBody>
          <a:bodyPr anchorCtr="0" anchor="b" bIns="91425" lIns="91425" spcFirstLastPara="1" rIns="91425" wrap="square" tIns="91425">
            <a:normAutofit/>
          </a:bodyPr>
          <a:lstStyle>
            <a:lvl1pPr lvl="0" algn="ctr">
              <a:spcBef>
                <a:spcPts val="0"/>
              </a:spcBef>
              <a:spcAft>
                <a:spcPts val="0"/>
              </a:spcAft>
              <a:buSzPts val="5200"/>
              <a:buNone/>
              <a:defRPr sz="5200"/>
            </a:lvl1pPr>
            <a:lvl2pPr lvl="1" algn="ctr">
              <a:spcBef>
                <a:spcPts val="0"/>
              </a:spcBef>
              <a:spcAft>
                <a:spcPts val="0"/>
              </a:spcAft>
              <a:buSzPts val="5200"/>
              <a:buNone/>
              <a:defRPr sz="5200"/>
            </a:lvl2pPr>
            <a:lvl3pPr lvl="2" algn="ctr">
              <a:spcBef>
                <a:spcPts val="0"/>
              </a:spcBef>
              <a:spcAft>
                <a:spcPts val="0"/>
              </a:spcAft>
              <a:buSzPts val="5200"/>
              <a:buNone/>
              <a:defRPr sz="5200"/>
            </a:lvl3pPr>
            <a:lvl4pPr lvl="3" algn="ctr">
              <a:spcBef>
                <a:spcPts val="0"/>
              </a:spcBef>
              <a:spcAft>
                <a:spcPts val="0"/>
              </a:spcAft>
              <a:buSzPts val="5200"/>
              <a:buNone/>
              <a:defRPr sz="5200"/>
            </a:lvl4pPr>
            <a:lvl5pPr lvl="4" algn="ctr">
              <a:spcBef>
                <a:spcPts val="0"/>
              </a:spcBef>
              <a:spcAft>
                <a:spcPts val="0"/>
              </a:spcAft>
              <a:buSzPts val="5200"/>
              <a:buNone/>
              <a:defRPr sz="5200"/>
            </a:lvl5pPr>
            <a:lvl6pPr lvl="5" algn="ctr">
              <a:spcBef>
                <a:spcPts val="0"/>
              </a:spcBef>
              <a:spcAft>
                <a:spcPts val="0"/>
              </a:spcAft>
              <a:buSzPts val="5200"/>
              <a:buNone/>
              <a:defRPr sz="5200"/>
            </a:lvl6pPr>
            <a:lvl7pPr lvl="6" algn="ctr">
              <a:spcBef>
                <a:spcPts val="0"/>
              </a:spcBef>
              <a:spcAft>
                <a:spcPts val="0"/>
              </a:spcAft>
              <a:buSzPts val="5200"/>
              <a:buNone/>
              <a:defRPr sz="5200"/>
            </a:lvl7pPr>
            <a:lvl8pPr lvl="7" algn="ctr">
              <a:spcBef>
                <a:spcPts val="0"/>
              </a:spcBef>
              <a:spcAft>
                <a:spcPts val="0"/>
              </a:spcAft>
              <a:buSzPts val="5200"/>
              <a:buNone/>
              <a:defRPr sz="5200"/>
            </a:lvl8pPr>
            <a:lvl9pPr lvl="8" algn="ctr">
              <a:spcBef>
                <a:spcPts val="0"/>
              </a:spcBef>
              <a:spcAft>
                <a:spcPts val="0"/>
              </a:spcAft>
              <a:buSzPts val="5200"/>
              <a:buNone/>
              <a:defRPr sz="5200"/>
            </a:lvl9pPr>
          </a:lstStyle>
          <a:p/>
        </p:txBody>
      </p:sp>
      <p:sp>
        <p:nvSpPr>
          <p:cNvPr id="11" name="Google Shape;11;p2"/>
          <p:cNvSpPr txBox="1"/>
          <p:nvPr>
            <p:ph idx="1" type="subTitle"/>
          </p:nvPr>
        </p:nvSpPr>
        <p:spPr>
          <a:xfrm>
            <a:off x="311700" y="2834125"/>
            <a:ext cx="8520600" cy="7926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800"/>
              <a:buNone/>
              <a:defRPr sz="2800"/>
            </a:lvl1pPr>
            <a:lvl2pPr lvl="1" algn="ctr">
              <a:lnSpc>
                <a:spcPct val="100000"/>
              </a:lnSpc>
              <a:spcBef>
                <a:spcPts val="0"/>
              </a:spcBef>
              <a:spcAft>
                <a:spcPts val="0"/>
              </a:spcAft>
              <a:buSzPts val="2800"/>
              <a:buNone/>
              <a:defRPr sz="2800"/>
            </a:lvl2pPr>
            <a:lvl3pPr lvl="2" algn="ctr">
              <a:lnSpc>
                <a:spcPct val="100000"/>
              </a:lnSpc>
              <a:spcBef>
                <a:spcPts val="0"/>
              </a:spcBef>
              <a:spcAft>
                <a:spcPts val="0"/>
              </a:spcAft>
              <a:buSzPts val="2800"/>
              <a:buNone/>
              <a:defRPr sz="2800"/>
            </a:lvl3pPr>
            <a:lvl4pPr lvl="3" algn="ctr">
              <a:lnSpc>
                <a:spcPct val="100000"/>
              </a:lnSpc>
              <a:spcBef>
                <a:spcPts val="0"/>
              </a:spcBef>
              <a:spcAft>
                <a:spcPts val="0"/>
              </a:spcAft>
              <a:buSzPts val="2800"/>
              <a:buNone/>
              <a:defRPr sz="2800"/>
            </a:lvl4pPr>
            <a:lvl5pPr lvl="4" algn="ctr">
              <a:lnSpc>
                <a:spcPct val="100000"/>
              </a:lnSpc>
              <a:spcBef>
                <a:spcPts val="0"/>
              </a:spcBef>
              <a:spcAft>
                <a:spcPts val="0"/>
              </a:spcAft>
              <a:buSzPts val="2800"/>
              <a:buNone/>
              <a:defRPr sz="2800"/>
            </a:lvl5pPr>
            <a:lvl6pPr lvl="5" algn="ctr">
              <a:lnSpc>
                <a:spcPct val="100000"/>
              </a:lnSpc>
              <a:spcBef>
                <a:spcPts val="0"/>
              </a:spcBef>
              <a:spcAft>
                <a:spcPts val="0"/>
              </a:spcAft>
              <a:buSzPts val="2800"/>
              <a:buNone/>
              <a:defRPr sz="2800"/>
            </a:lvl6pPr>
            <a:lvl7pPr lvl="6" algn="ctr">
              <a:lnSpc>
                <a:spcPct val="100000"/>
              </a:lnSpc>
              <a:spcBef>
                <a:spcPts val="0"/>
              </a:spcBef>
              <a:spcAft>
                <a:spcPts val="0"/>
              </a:spcAft>
              <a:buSzPts val="2800"/>
              <a:buNone/>
              <a:defRPr sz="2800"/>
            </a:lvl7pPr>
            <a:lvl8pPr lvl="7" algn="ctr">
              <a:lnSpc>
                <a:spcPct val="100000"/>
              </a:lnSpc>
              <a:spcBef>
                <a:spcPts val="0"/>
              </a:spcBef>
              <a:spcAft>
                <a:spcPts val="0"/>
              </a:spcAft>
              <a:buSzPts val="2800"/>
              <a:buNone/>
              <a:defRPr sz="2800"/>
            </a:lvl8pPr>
            <a:lvl9pPr lvl="8" algn="ctr">
              <a:lnSpc>
                <a:spcPct val="100000"/>
              </a:lnSpc>
              <a:spcBef>
                <a:spcPts val="0"/>
              </a:spcBef>
              <a:spcAft>
                <a:spcPts val="0"/>
              </a:spcAft>
              <a:buSzPts val="2800"/>
              <a:buNone/>
              <a:defRPr sz="2800"/>
            </a:lvl9pPr>
          </a:lstStyle>
          <a:p/>
        </p:txBody>
      </p:sp>
      <p:sp>
        <p:nvSpPr>
          <p:cNvPr id="12" name="Google Shape;12;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44" name="Shape 44"/>
        <p:cNvGrpSpPr/>
        <p:nvPr/>
      </p:nvGrpSpPr>
      <p:grpSpPr>
        <a:xfrm>
          <a:off x="0" y="0"/>
          <a:ext cx="0" cy="0"/>
          <a:chOff x="0" y="0"/>
          <a:chExt cx="0" cy="0"/>
        </a:xfrm>
      </p:grpSpPr>
      <p:sp>
        <p:nvSpPr>
          <p:cNvPr id="45" name="Google Shape;45;p11"/>
          <p:cNvSpPr txBox="1"/>
          <p:nvPr>
            <p:ph hasCustomPrompt="1" type="title"/>
          </p:nvPr>
        </p:nvSpPr>
        <p:spPr>
          <a:xfrm>
            <a:off x="311700" y="1106125"/>
            <a:ext cx="8520600" cy="1963500"/>
          </a:xfrm>
          <a:prstGeom prst="rect">
            <a:avLst/>
          </a:prstGeom>
        </p:spPr>
        <p:txBody>
          <a:bodyPr anchorCtr="0" anchor="b" bIns="91425" lIns="91425" spcFirstLastPara="1" rIns="91425" wrap="square" tIns="91425">
            <a:normAutofit/>
          </a:bodyPr>
          <a:lstStyle>
            <a:lvl1pPr lvl="0" algn="ctr">
              <a:spcBef>
                <a:spcPts val="0"/>
              </a:spcBef>
              <a:spcAft>
                <a:spcPts val="0"/>
              </a:spcAft>
              <a:buSzPts val="12000"/>
              <a:buNone/>
              <a:defRPr sz="12000"/>
            </a:lvl1pPr>
            <a:lvl2pPr lvl="1" algn="ctr">
              <a:spcBef>
                <a:spcPts val="0"/>
              </a:spcBef>
              <a:spcAft>
                <a:spcPts val="0"/>
              </a:spcAft>
              <a:buSzPts val="12000"/>
              <a:buNone/>
              <a:defRPr sz="12000"/>
            </a:lvl2pPr>
            <a:lvl3pPr lvl="2" algn="ctr">
              <a:spcBef>
                <a:spcPts val="0"/>
              </a:spcBef>
              <a:spcAft>
                <a:spcPts val="0"/>
              </a:spcAft>
              <a:buSzPts val="12000"/>
              <a:buNone/>
              <a:defRPr sz="12000"/>
            </a:lvl3pPr>
            <a:lvl4pPr lvl="3" algn="ctr">
              <a:spcBef>
                <a:spcPts val="0"/>
              </a:spcBef>
              <a:spcAft>
                <a:spcPts val="0"/>
              </a:spcAft>
              <a:buSzPts val="12000"/>
              <a:buNone/>
              <a:defRPr sz="12000"/>
            </a:lvl4pPr>
            <a:lvl5pPr lvl="4" algn="ctr">
              <a:spcBef>
                <a:spcPts val="0"/>
              </a:spcBef>
              <a:spcAft>
                <a:spcPts val="0"/>
              </a:spcAft>
              <a:buSzPts val="12000"/>
              <a:buNone/>
              <a:defRPr sz="12000"/>
            </a:lvl5pPr>
            <a:lvl6pPr lvl="5" algn="ctr">
              <a:spcBef>
                <a:spcPts val="0"/>
              </a:spcBef>
              <a:spcAft>
                <a:spcPts val="0"/>
              </a:spcAft>
              <a:buSzPts val="12000"/>
              <a:buNone/>
              <a:defRPr sz="12000"/>
            </a:lvl6pPr>
            <a:lvl7pPr lvl="6" algn="ctr">
              <a:spcBef>
                <a:spcPts val="0"/>
              </a:spcBef>
              <a:spcAft>
                <a:spcPts val="0"/>
              </a:spcAft>
              <a:buSzPts val="12000"/>
              <a:buNone/>
              <a:defRPr sz="12000"/>
            </a:lvl7pPr>
            <a:lvl8pPr lvl="7" algn="ctr">
              <a:spcBef>
                <a:spcPts val="0"/>
              </a:spcBef>
              <a:spcAft>
                <a:spcPts val="0"/>
              </a:spcAft>
              <a:buSzPts val="12000"/>
              <a:buNone/>
              <a:defRPr sz="12000"/>
            </a:lvl8pPr>
            <a:lvl9pPr lvl="8" algn="ctr">
              <a:spcBef>
                <a:spcPts val="0"/>
              </a:spcBef>
              <a:spcAft>
                <a:spcPts val="0"/>
              </a:spcAft>
              <a:buSzPts val="12000"/>
              <a:buNone/>
              <a:defRPr sz="12000"/>
            </a:lvl9pPr>
          </a:lstStyle>
          <a:p>
            <a:r>
              <a:t>xx%</a:t>
            </a:r>
          </a:p>
        </p:txBody>
      </p:sp>
      <p:sp>
        <p:nvSpPr>
          <p:cNvPr id="46" name="Google Shape;46;p11"/>
          <p:cNvSpPr txBox="1"/>
          <p:nvPr>
            <p:ph idx="1" type="body"/>
          </p:nvPr>
        </p:nvSpPr>
        <p:spPr>
          <a:xfrm>
            <a:off x="311700" y="3152225"/>
            <a:ext cx="8520600" cy="1300800"/>
          </a:xfrm>
          <a:prstGeom prst="rect">
            <a:avLst/>
          </a:prstGeom>
        </p:spPr>
        <p:txBody>
          <a:bodyPr anchorCtr="0" anchor="t" bIns="91425" lIns="91425" spcFirstLastPara="1" rIns="91425" wrap="square" tIns="91425">
            <a:normAutofit/>
          </a:bodyPr>
          <a:lstStyle>
            <a:lvl1pPr indent="-342900" lvl="0" marL="457200" algn="ctr">
              <a:spcBef>
                <a:spcPts val="0"/>
              </a:spcBef>
              <a:spcAft>
                <a:spcPts val="0"/>
              </a:spcAft>
              <a:buSzPts val="1800"/>
              <a:buChar char="●"/>
              <a:defRPr/>
            </a:lvl1pPr>
            <a:lvl2pPr indent="-317500" lvl="1" marL="914400" algn="ctr">
              <a:spcBef>
                <a:spcPts val="0"/>
              </a:spcBef>
              <a:spcAft>
                <a:spcPts val="0"/>
              </a:spcAft>
              <a:buSzPts val="1400"/>
              <a:buChar char="○"/>
              <a:defRPr/>
            </a:lvl2pPr>
            <a:lvl3pPr indent="-317500" lvl="2" marL="1371600" algn="ctr">
              <a:spcBef>
                <a:spcPts val="0"/>
              </a:spcBef>
              <a:spcAft>
                <a:spcPts val="0"/>
              </a:spcAft>
              <a:buSzPts val="1400"/>
              <a:buChar char="■"/>
              <a:defRPr/>
            </a:lvl3pPr>
            <a:lvl4pPr indent="-317500" lvl="3" marL="1828800" algn="ctr">
              <a:spcBef>
                <a:spcPts val="0"/>
              </a:spcBef>
              <a:spcAft>
                <a:spcPts val="0"/>
              </a:spcAft>
              <a:buSzPts val="1400"/>
              <a:buChar char="●"/>
              <a:defRPr/>
            </a:lvl4pPr>
            <a:lvl5pPr indent="-317500" lvl="4" marL="2286000" algn="ctr">
              <a:spcBef>
                <a:spcPts val="0"/>
              </a:spcBef>
              <a:spcAft>
                <a:spcPts val="0"/>
              </a:spcAft>
              <a:buSzPts val="1400"/>
              <a:buChar char="○"/>
              <a:defRPr/>
            </a:lvl5pPr>
            <a:lvl6pPr indent="-317500" lvl="5" marL="2743200" algn="ctr">
              <a:spcBef>
                <a:spcPts val="0"/>
              </a:spcBef>
              <a:spcAft>
                <a:spcPts val="0"/>
              </a:spcAft>
              <a:buSzPts val="1400"/>
              <a:buChar char="■"/>
              <a:defRPr/>
            </a:lvl6pPr>
            <a:lvl7pPr indent="-317500" lvl="6" marL="3200400" algn="ctr">
              <a:spcBef>
                <a:spcPts val="0"/>
              </a:spcBef>
              <a:spcAft>
                <a:spcPts val="0"/>
              </a:spcAft>
              <a:buSzPts val="1400"/>
              <a:buChar char="●"/>
              <a:defRPr/>
            </a:lvl7pPr>
            <a:lvl8pPr indent="-317500" lvl="7" marL="3657600" algn="ctr">
              <a:spcBef>
                <a:spcPts val="0"/>
              </a:spcBef>
              <a:spcAft>
                <a:spcPts val="0"/>
              </a:spcAft>
              <a:buSzPts val="1400"/>
              <a:buChar char="○"/>
              <a:defRPr/>
            </a:lvl8pPr>
            <a:lvl9pPr indent="-317500" lvl="8" marL="4114800" algn="ctr">
              <a:spcBef>
                <a:spcPts val="0"/>
              </a:spcBef>
              <a:spcAft>
                <a:spcPts val="0"/>
              </a:spcAft>
              <a:buSzPts val="1400"/>
              <a:buChar char="■"/>
              <a:defRPr/>
            </a:lvl9pPr>
          </a:lstStyle>
          <a:p/>
        </p:txBody>
      </p:sp>
      <p:sp>
        <p:nvSpPr>
          <p:cNvPr id="47" name="Google Shape;4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48" name="Shape 48"/>
        <p:cNvGrpSpPr/>
        <p:nvPr/>
      </p:nvGrpSpPr>
      <p:grpSpPr>
        <a:xfrm>
          <a:off x="0" y="0"/>
          <a:ext cx="0" cy="0"/>
          <a:chOff x="0" y="0"/>
          <a:chExt cx="0" cy="0"/>
        </a:xfrm>
      </p:grpSpPr>
      <p:sp>
        <p:nvSpPr>
          <p:cNvPr id="49" name="Google Shape;4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3" name="Shape 13"/>
        <p:cNvGrpSpPr/>
        <p:nvPr/>
      </p:nvGrpSpPr>
      <p:grpSpPr>
        <a:xfrm>
          <a:off x="0" y="0"/>
          <a:ext cx="0" cy="0"/>
          <a:chOff x="0" y="0"/>
          <a:chExt cx="0" cy="0"/>
        </a:xfrm>
      </p:grpSpPr>
      <p:sp>
        <p:nvSpPr>
          <p:cNvPr id="14" name="Google Shape;14;p3"/>
          <p:cNvSpPr txBox="1"/>
          <p:nvPr>
            <p:ph type="title"/>
          </p:nvPr>
        </p:nvSpPr>
        <p:spPr>
          <a:xfrm>
            <a:off x="311700" y="2150850"/>
            <a:ext cx="8520600" cy="841800"/>
          </a:xfrm>
          <a:prstGeom prst="rect">
            <a:avLst/>
          </a:prstGeom>
        </p:spPr>
        <p:txBody>
          <a:bodyPr anchorCtr="0" anchor="ctr" bIns="91425" lIns="91425" spcFirstLastPara="1" rIns="91425" wrap="square" tIns="91425">
            <a:normAutofit/>
          </a:bodyPr>
          <a:lstStyle>
            <a:lvl1pPr lvl="0" algn="ctr">
              <a:spcBef>
                <a:spcPts val="0"/>
              </a:spcBef>
              <a:spcAft>
                <a:spcPts val="0"/>
              </a:spcAft>
              <a:buSzPts val="3600"/>
              <a:buNone/>
              <a:defRPr sz="3600"/>
            </a:lvl1pPr>
            <a:lvl2pPr lvl="1" algn="ctr">
              <a:spcBef>
                <a:spcPts val="0"/>
              </a:spcBef>
              <a:spcAft>
                <a:spcPts val="0"/>
              </a:spcAft>
              <a:buSzPts val="3600"/>
              <a:buNone/>
              <a:defRPr sz="3600"/>
            </a:lvl2pPr>
            <a:lvl3pPr lvl="2" algn="ctr">
              <a:spcBef>
                <a:spcPts val="0"/>
              </a:spcBef>
              <a:spcAft>
                <a:spcPts val="0"/>
              </a:spcAft>
              <a:buSzPts val="3600"/>
              <a:buNone/>
              <a:defRPr sz="3600"/>
            </a:lvl3pPr>
            <a:lvl4pPr lvl="3" algn="ctr">
              <a:spcBef>
                <a:spcPts val="0"/>
              </a:spcBef>
              <a:spcAft>
                <a:spcPts val="0"/>
              </a:spcAft>
              <a:buSzPts val="3600"/>
              <a:buNone/>
              <a:defRPr sz="3600"/>
            </a:lvl4pPr>
            <a:lvl5pPr lvl="4" algn="ctr">
              <a:spcBef>
                <a:spcPts val="0"/>
              </a:spcBef>
              <a:spcAft>
                <a:spcPts val="0"/>
              </a:spcAft>
              <a:buSzPts val="3600"/>
              <a:buNone/>
              <a:defRPr sz="3600"/>
            </a:lvl5pPr>
            <a:lvl6pPr lvl="5" algn="ctr">
              <a:spcBef>
                <a:spcPts val="0"/>
              </a:spcBef>
              <a:spcAft>
                <a:spcPts val="0"/>
              </a:spcAft>
              <a:buSzPts val="3600"/>
              <a:buNone/>
              <a:defRPr sz="3600"/>
            </a:lvl6pPr>
            <a:lvl7pPr lvl="6" algn="ctr">
              <a:spcBef>
                <a:spcPts val="0"/>
              </a:spcBef>
              <a:spcAft>
                <a:spcPts val="0"/>
              </a:spcAft>
              <a:buSzPts val="3600"/>
              <a:buNone/>
              <a:defRPr sz="3600"/>
            </a:lvl7pPr>
            <a:lvl8pPr lvl="7" algn="ctr">
              <a:spcBef>
                <a:spcPts val="0"/>
              </a:spcBef>
              <a:spcAft>
                <a:spcPts val="0"/>
              </a:spcAft>
              <a:buSzPts val="3600"/>
              <a:buNone/>
              <a:defRPr sz="3600"/>
            </a:lvl8pPr>
            <a:lvl9pPr lvl="8" algn="ctr">
              <a:spcBef>
                <a:spcPts val="0"/>
              </a:spcBef>
              <a:spcAft>
                <a:spcPts val="0"/>
              </a:spcAft>
              <a:buSzPts val="3600"/>
              <a:buNone/>
              <a:defRPr sz="3600"/>
            </a:lvl9pPr>
          </a:lstStyle>
          <a:p/>
        </p:txBody>
      </p:sp>
      <p:sp>
        <p:nvSpPr>
          <p:cNvPr id="15" name="Google Shape;15;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16" name="Shape 16"/>
        <p:cNvGrpSpPr/>
        <p:nvPr/>
      </p:nvGrpSpPr>
      <p:grpSpPr>
        <a:xfrm>
          <a:off x="0" y="0"/>
          <a:ext cx="0" cy="0"/>
          <a:chOff x="0" y="0"/>
          <a:chExt cx="0" cy="0"/>
        </a:xfrm>
      </p:grpSpPr>
      <p:sp>
        <p:nvSpPr>
          <p:cNvPr id="17" name="Google Shape;17;p4"/>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18" name="Google Shape;18;p4"/>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19" name="Google Shape;19;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20" name="Shape 20"/>
        <p:cNvGrpSpPr/>
        <p:nvPr/>
      </p:nvGrpSpPr>
      <p:grpSpPr>
        <a:xfrm>
          <a:off x="0" y="0"/>
          <a:ext cx="0" cy="0"/>
          <a:chOff x="0" y="0"/>
          <a:chExt cx="0" cy="0"/>
        </a:xfrm>
      </p:grpSpPr>
      <p:sp>
        <p:nvSpPr>
          <p:cNvPr id="21" name="Google Shape;21;p5"/>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2" name="Google Shape;22;p5"/>
          <p:cNvSpPr txBox="1"/>
          <p:nvPr>
            <p:ph idx="1" type="body"/>
          </p:nvPr>
        </p:nvSpPr>
        <p:spPr>
          <a:xfrm>
            <a:off x="3117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3" name="Google Shape;23;p5"/>
          <p:cNvSpPr txBox="1"/>
          <p:nvPr>
            <p:ph idx="2" type="body"/>
          </p:nvPr>
        </p:nvSpPr>
        <p:spPr>
          <a:xfrm>
            <a:off x="4832400" y="1152475"/>
            <a:ext cx="3999900" cy="3416400"/>
          </a:xfrm>
          <a:prstGeom prst="rect">
            <a:avLst/>
          </a:prstGeom>
        </p:spPr>
        <p:txBody>
          <a:bodyPr anchorCtr="0" anchor="t" bIns="91425" lIns="91425" spcFirstLastPara="1" rIns="91425" wrap="square" tIns="91425">
            <a:normAutofit/>
          </a:bodyPr>
          <a:lstStyle>
            <a:lvl1pPr indent="-317500" lvl="0" marL="457200">
              <a:spcBef>
                <a:spcPts val="0"/>
              </a:spcBef>
              <a:spcAft>
                <a:spcPts val="0"/>
              </a:spcAft>
              <a:buSzPts val="1400"/>
              <a:buChar char="●"/>
              <a:defRPr sz="14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24" name="Google Shape;24;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25" name="Shape 25"/>
        <p:cNvGrpSpPr/>
        <p:nvPr/>
      </p:nvGrpSpPr>
      <p:grpSpPr>
        <a:xfrm>
          <a:off x="0" y="0"/>
          <a:ext cx="0" cy="0"/>
          <a:chOff x="0" y="0"/>
          <a:chExt cx="0" cy="0"/>
        </a:xfrm>
      </p:grpSpPr>
      <p:sp>
        <p:nvSpPr>
          <p:cNvPr id="26" name="Google Shape;26;p6"/>
          <p:cNvSpPr txBox="1"/>
          <p:nvPr>
            <p:ph type="title"/>
          </p:nvPr>
        </p:nvSpPr>
        <p:spPr>
          <a:xfrm>
            <a:off x="311700" y="445025"/>
            <a:ext cx="8520600" cy="572700"/>
          </a:xfrm>
          <a:prstGeom prst="rect">
            <a:avLst/>
          </a:prstGeom>
        </p:spPr>
        <p:txBody>
          <a:bodyPr anchorCtr="0" anchor="t"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27" name="Google Shape;27;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28" name="Shape 28"/>
        <p:cNvGrpSpPr/>
        <p:nvPr/>
      </p:nvGrpSpPr>
      <p:grpSpPr>
        <a:xfrm>
          <a:off x="0" y="0"/>
          <a:ext cx="0" cy="0"/>
          <a:chOff x="0" y="0"/>
          <a:chExt cx="0" cy="0"/>
        </a:xfrm>
      </p:grpSpPr>
      <p:sp>
        <p:nvSpPr>
          <p:cNvPr id="29" name="Google Shape;29;p7"/>
          <p:cNvSpPr txBox="1"/>
          <p:nvPr>
            <p:ph type="title"/>
          </p:nvPr>
        </p:nvSpPr>
        <p:spPr>
          <a:xfrm>
            <a:off x="311700" y="555600"/>
            <a:ext cx="2808000" cy="755700"/>
          </a:xfrm>
          <a:prstGeom prst="rect">
            <a:avLst/>
          </a:prstGeom>
        </p:spPr>
        <p:txBody>
          <a:bodyPr anchorCtr="0" anchor="b"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30" name="Google Shape;30;p7"/>
          <p:cNvSpPr txBox="1"/>
          <p:nvPr>
            <p:ph idx="1" type="body"/>
          </p:nvPr>
        </p:nvSpPr>
        <p:spPr>
          <a:xfrm>
            <a:off x="311700" y="1389600"/>
            <a:ext cx="2808000" cy="3179400"/>
          </a:xfrm>
          <a:prstGeom prst="rect">
            <a:avLst/>
          </a:prstGeom>
        </p:spPr>
        <p:txBody>
          <a:bodyPr anchorCtr="0" anchor="t" bIns="91425" lIns="91425" spcFirstLastPara="1" rIns="91425" wrap="square" tIns="91425">
            <a:normAutofit/>
          </a:bodyPr>
          <a:lstStyle>
            <a:lvl1pPr indent="-304800" lvl="0" marL="457200">
              <a:spcBef>
                <a:spcPts val="0"/>
              </a:spcBef>
              <a:spcAft>
                <a:spcPts val="0"/>
              </a:spcAft>
              <a:buSzPts val="1200"/>
              <a:buChar char="●"/>
              <a:defRPr sz="1200"/>
            </a:lvl1pPr>
            <a:lvl2pPr indent="-304800" lvl="1" marL="914400">
              <a:spcBef>
                <a:spcPts val="0"/>
              </a:spcBef>
              <a:spcAft>
                <a:spcPts val="0"/>
              </a:spcAft>
              <a:buSzPts val="1200"/>
              <a:buChar char="○"/>
              <a:defRPr sz="1200"/>
            </a:lvl2pPr>
            <a:lvl3pPr indent="-304800" lvl="2" marL="1371600">
              <a:spcBef>
                <a:spcPts val="0"/>
              </a:spcBef>
              <a:spcAft>
                <a:spcPts val="0"/>
              </a:spcAft>
              <a:buSzPts val="1200"/>
              <a:buChar char="■"/>
              <a:defRPr sz="1200"/>
            </a:lvl3pPr>
            <a:lvl4pPr indent="-304800" lvl="3" marL="1828800">
              <a:spcBef>
                <a:spcPts val="0"/>
              </a:spcBef>
              <a:spcAft>
                <a:spcPts val="0"/>
              </a:spcAft>
              <a:buSzPts val="1200"/>
              <a:buChar char="●"/>
              <a:defRPr sz="1200"/>
            </a:lvl4pPr>
            <a:lvl5pPr indent="-304800" lvl="4" marL="2286000">
              <a:spcBef>
                <a:spcPts val="0"/>
              </a:spcBef>
              <a:spcAft>
                <a:spcPts val="0"/>
              </a:spcAft>
              <a:buSzPts val="1200"/>
              <a:buChar char="○"/>
              <a:defRPr sz="1200"/>
            </a:lvl5pPr>
            <a:lvl6pPr indent="-304800" lvl="5" marL="2743200">
              <a:spcBef>
                <a:spcPts val="0"/>
              </a:spcBef>
              <a:spcAft>
                <a:spcPts val="0"/>
              </a:spcAft>
              <a:buSzPts val="1200"/>
              <a:buChar char="■"/>
              <a:defRPr sz="1200"/>
            </a:lvl6pPr>
            <a:lvl7pPr indent="-304800" lvl="6" marL="3200400">
              <a:spcBef>
                <a:spcPts val="0"/>
              </a:spcBef>
              <a:spcAft>
                <a:spcPts val="0"/>
              </a:spcAft>
              <a:buSzPts val="1200"/>
              <a:buChar char="●"/>
              <a:defRPr sz="1200"/>
            </a:lvl7pPr>
            <a:lvl8pPr indent="-304800" lvl="7" marL="3657600">
              <a:spcBef>
                <a:spcPts val="0"/>
              </a:spcBef>
              <a:spcAft>
                <a:spcPts val="0"/>
              </a:spcAft>
              <a:buSzPts val="1200"/>
              <a:buChar char="○"/>
              <a:defRPr sz="1200"/>
            </a:lvl8pPr>
            <a:lvl9pPr indent="-304800" lvl="8" marL="4114800">
              <a:spcBef>
                <a:spcPts val="0"/>
              </a:spcBef>
              <a:spcAft>
                <a:spcPts val="0"/>
              </a:spcAft>
              <a:buSzPts val="1200"/>
              <a:buChar char="■"/>
              <a:defRPr sz="1200"/>
            </a:lvl9pPr>
          </a:lstStyle>
          <a:p/>
        </p:txBody>
      </p:sp>
      <p:sp>
        <p:nvSpPr>
          <p:cNvPr id="31" name="Google Shape;31;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32" name="Shape 32"/>
        <p:cNvGrpSpPr/>
        <p:nvPr/>
      </p:nvGrpSpPr>
      <p:grpSpPr>
        <a:xfrm>
          <a:off x="0" y="0"/>
          <a:ext cx="0" cy="0"/>
          <a:chOff x="0" y="0"/>
          <a:chExt cx="0" cy="0"/>
        </a:xfrm>
      </p:grpSpPr>
      <p:sp>
        <p:nvSpPr>
          <p:cNvPr id="33" name="Google Shape;33;p8"/>
          <p:cNvSpPr txBox="1"/>
          <p:nvPr>
            <p:ph type="title"/>
          </p:nvPr>
        </p:nvSpPr>
        <p:spPr>
          <a:xfrm>
            <a:off x="490250" y="450150"/>
            <a:ext cx="6367800" cy="4090800"/>
          </a:xfrm>
          <a:prstGeom prst="rect">
            <a:avLst/>
          </a:prstGeom>
        </p:spPr>
        <p:txBody>
          <a:bodyPr anchorCtr="0" anchor="ctr" bIns="91425" lIns="91425" spcFirstLastPara="1" rIns="91425" wrap="square" tIns="91425">
            <a:normAutofit/>
          </a:bodyPr>
          <a:lstStyle>
            <a:lvl1pPr lvl="0">
              <a:spcBef>
                <a:spcPts val="0"/>
              </a:spcBef>
              <a:spcAft>
                <a:spcPts val="0"/>
              </a:spcAft>
              <a:buSzPts val="4800"/>
              <a:buNone/>
              <a:defRPr sz="4800"/>
            </a:lvl1pPr>
            <a:lvl2pPr lvl="1">
              <a:spcBef>
                <a:spcPts val="0"/>
              </a:spcBef>
              <a:spcAft>
                <a:spcPts val="0"/>
              </a:spcAft>
              <a:buSzPts val="4800"/>
              <a:buNone/>
              <a:defRPr sz="4800"/>
            </a:lvl2pPr>
            <a:lvl3pPr lvl="2">
              <a:spcBef>
                <a:spcPts val="0"/>
              </a:spcBef>
              <a:spcAft>
                <a:spcPts val="0"/>
              </a:spcAft>
              <a:buSzPts val="4800"/>
              <a:buNone/>
              <a:defRPr sz="4800"/>
            </a:lvl3pPr>
            <a:lvl4pPr lvl="3">
              <a:spcBef>
                <a:spcPts val="0"/>
              </a:spcBef>
              <a:spcAft>
                <a:spcPts val="0"/>
              </a:spcAft>
              <a:buSzPts val="4800"/>
              <a:buNone/>
              <a:defRPr sz="4800"/>
            </a:lvl4pPr>
            <a:lvl5pPr lvl="4">
              <a:spcBef>
                <a:spcPts val="0"/>
              </a:spcBef>
              <a:spcAft>
                <a:spcPts val="0"/>
              </a:spcAft>
              <a:buSzPts val="4800"/>
              <a:buNone/>
              <a:defRPr sz="4800"/>
            </a:lvl5pPr>
            <a:lvl6pPr lvl="5">
              <a:spcBef>
                <a:spcPts val="0"/>
              </a:spcBef>
              <a:spcAft>
                <a:spcPts val="0"/>
              </a:spcAft>
              <a:buSzPts val="4800"/>
              <a:buNone/>
              <a:defRPr sz="4800"/>
            </a:lvl6pPr>
            <a:lvl7pPr lvl="6">
              <a:spcBef>
                <a:spcPts val="0"/>
              </a:spcBef>
              <a:spcAft>
                <a:spcPts val="0"/>
              </a:spcAft>
              <a:buSzPts val="4800"/>
              <a:buNone/>
              <a:defRPr sz="4800"/>
            </a:lvl7pPr>
            <a:lvl8pPr lvl="7">
              <a:spcBef>
                <a:spcPts val="0"/>
              </a:spcBef>
              <a:spcAft>
                <a:spcPts val="0"/>
              </a:spcAft>
              <a:buSzPts val="4800"/>
              <a:buNone/>
              <a:defRPr sz="4800"/>
            </a:lvl8pPr>
            <a:lvl9pPr lvl="8">
              <a:spcBef>
                <a:spcPts val="0"/>
              </a:spcBef>
              <a:spcAft>
                <a:spcPts val="0"/>
              </a:spcAft>
              <a:buSzPts val="4800"/>
              <a:buNone/>
              <a:defRPr sz="4800"/>
            </a:lvl9pPr>
          </a:lstStyle>
          <a:p/>
        </p:txBody>
      </p:sp>
      <p:sp>
        <p:nvSpPr>
          <p:cNvPr id="34" name="Google Shape;34;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35" name="Shape 35"/>
        <p:cNvGrpSpPr/>
        <p:nvPr/>
      </p:nvGrpSpPr>
      <p:grpSpPr>
        <a:xfrm>
          <a:off x="0" y="0"/>
          <a:ext cx="0" cy="0"/>
          <a:chOff x="0" y="0"/>
          <a:chExt cx="0" cy="0"/>
        </a:xfrm>
      </p:grpSpPr>
      <p:sp>
        <p:nvSpPr>
          <p:cNvPr id="36" name="Google Shape;36;p9"/>
          <p:cNvSpPr/>
          <p:nvPr/>
        </p:nvSpPr>
        <p:spPr>
          <a:xfrm>
            <a:off x="4572000" y="-125"/>
            <a:ext cx="4572000" cy="5143500"/>
          </a:xfrm>
          <a:prstGeom prst="rect">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9"/>
          <p:cNvSpPr txBox="1"/>
          <p:nvPr>
            <p:ph type="title"/>
          </p:nvPr>
        </p:nvSpPr>
        <p:spPr>
          <a:xfrm>
            <a:off x="265500" y="1233175"/>
            <a:ext cx="4045200" cy="1482300"/>
          </a:xfrm>
          <a:prstGeom prst="rect">
            <a:avLst/>
          </a:prstGeom>
        </p:spPr>
        <p:txBody>
          <a:bodyPr anchorCtr="0" anchor="b" bIns="91425" lIns="91425" spcFirstLastPara="1" rIns="91425" wrap="square" tIns="91425">
            <a:normAutofit/>
          </a:bodyPr>
          <a:lstStyle>
            <a:lvl1pPr lvl="0" algn="ctr">
              <a:spcBef>
                <a:spcPts val="0"/>
              </a:spcBef>
              <a:spcAft>
                <a:spcPts val="0"/>
              </a:spcAft>
              <a:buSzPts val="4200"/>
              <a:buNone/>
              <a:defRPr sz="4200"/>
            </a:lvl1pPr>
            <a:lvl2pPr lvl="1" algn="ctr">
              <a:spcBef>
                <a:spcPts val="0"/>
              </a:spcBef>
              <a:spcAft>
                <a:spcPts val="0"/>
              </a:spcAft>
              <a:buSzPts val="4200"/>
              <a:buNone/>
              <a:defRPr sz="4200"/>
            </a:lvl2pPr>
            <a:lvl3pPr lvl="2" algn="ctr">
              <a:spcBef>
                <a:spcPts val="0"/>
              </a:spcBef>
              <a:spcAft>
                <a:spcPts val="0"/>
              </a:spcAft>
              <a:buSzPts val="4200"/>
              <a:buNone/>
              <a:defRPr sz="4200"/>
            </a:lvl3pPr>
            <a:lvl4pPr lvl="3" algn="ctr">
              <a:spcBef>
                <a:spcPts val="0"/>
              </a:spcBef>
              <a:spcAft>
                <a:spcPts val="0"/>
              </a:spcAft>
              <a:buSzPts val="4200"/>
              <a:buNone/>
              <a:defRPr sz="4200"/>
            </a:lvl4pPr>
            <a:lvl5pPr lvl="4" algn="ctr">
              <a:spcBef>
                <a:spcPts val="0"/>
              </a:spcBef>
              <a:spcAft>
                <a:spcPts val="0"/>
              </a:spcAft>
              <a:buSzPts val="4200"/>
              <a:buNone/>
              <a:defRPr sz="4200"/>
            </a:lvl5pPr>
            <a:lvl6pPr lvl="5" algn="ctr">
              <a:spcBef>
                <a:spcPts val="0"/>
              </a:spcBef>
              <a:spcAft>
                <a:spcPts val="0"/>
              </a:spcAft>
              <a:buSzPts val="4200"/>
              <a:buNone/>
              <a:defRPr sz="4200"/>
            </a:lvl6pPr>
            <a:lvl7pPr lvl="6" algn="ctr">
              <a:spcBef>
                <a:spcPts val="0"/>
              </a:spcBef>
              <a:spcAft>
                <a:spcPts val="0"/>
              </a:spcAft>
              <a:buSzPts val="4200"/>
              <a:buNone/>
              <a:defRPr sz="4200"/>
            </a:lvl7pPr>
            <a:lvl8pPr lvl="7" algn="ctr">
              <a:spcBef>
                <a:spcPts val="0"/>
              </a:spcBef>
              <a:spcAft>
                <a:spcPts val="0"/>
              </a:spcAft>
              <a:buSzPts val="4200"/>
              <a:buNone/>
              <a:defRPr sz="4200"/>
            </a:lvl8pPr>
            <a:lvl9pPr lvl="8" algn="ctr">
              <a:spcBef>
                <a:spcPts val="0"/>
              </a:spcBef>
              <a:spcAft>
                <a:spcPts val="0"/>
              </a:spcAft>
              <a:buSzPts val="4200"/>
              <a:buNone/>
              <a:defRPr sz="4200"/>
            </a:lvl9pPr>
          </a:lstStyle>
          <a:p/>
        </p:txBody>
      </p:sp>
      <p:sp>
        <p:nvSpPr>
          <p:cNvPr id="38" name="Google Shape;38;p9"/>
          <p:cNvSpPr txBox="1"/>
          <p:nvPr>
            <p:ph idx="1" type="subTitle"/>
          </p:nvPr>
        </p:nvSpPr>
        <p:spPr>
          <a:xfrm>
            <a:off x="265500" y="2803075"/>
            <a:ext cx="4045200" cy="1235100"/>
          </a:xfrm>
          <a:prstGeom prst="rect">
            <a:avLst/>
          </a:prstGeom>
        </p:spPr>
        <p:txBody>
          <a:bodyPr anchorCtr="0" anchor="t" bIns="91425" lIns="91425" spcFirstLastPara="1" rIns="91425" wrap="square" tIns="91425">
            <a:normAutofit/>
          </a:bodyPr>
          <a:lstStyle>
            <a:lvl1pPr lvl="0" algn="ctr">
              <a:lnSpc>
                <a:spcPct val="100000"/>
              </a:lnSpc>
              <a:spcBef>
                <a:spcPts val="0"/>
              </a:spcBef>
              <a:spcAft>
                <a:spcPts val="0"/>
              </a:spcAft>
              <a:buSzPts val="2100"/>
              <a:buNone/>
              <a:defRPr sz="2100"/>
            </a:lvl1pPr>
            <a:lvl2pPr lvl="1" algn="ctr">
              <a:lnSpc>
                <a:spcPct val="100000"/>
              </a:lnSpc>
              <a:spcBef>
                <a:spcPts val="0"/>
              </a:spcBef>
              <a:spcAft>
                <a:spcPts val="0"/>
              </a:spcAft>
              <a:buSzPts val="2100"/>
              <a:buNone/>
              <a:defRPr sz="2100"/>
            </a:lvl2pPr>
            <a:lvl3pPr lvl="2" algn="ctr">
              <a:lnSpc>
                <a:spcPct val="100000"/>
              </a:lnSpc>
              <a:spcBef>
                <a:spcPts val="0"/>
              </a:spcBef>
              <a:spcAft>
                <a:spcPts val="0"/>
              </a:spcAft>
              <a:buSzPts val="2100"/>
              <a:buNone/>
              <a:defRPr sz="2100"/>
            </a:lvl3pPr>
            <a:lvl4pPr lvl="3" algn="ctr">
              <a:lnSpc>
                <a:spcPct val="100000"/>
              </a:lnSpc>
              <a:spcBef>
                <a:spcPts val="0"/>
              </a:spcBef>
              <a:spcAft>
                <a:spcPts val="0"/>
              </a:spcAft>
              <a:buSzPts val="2100"/>
              <a:buNone/>
              <a:defRPr sz="2100"/>
            </a:lvl4pPr>
            <a:lvl5pPr lvl="4" algn="ctr">
              <a:lnSpc>
                <a:spcPct val="100000"/>
              </a:lnSpc>
              <a:spcBef>
                <a:spcPts val="0"/>
              </a:spcBef>
              <a:spcAft>
                <a:spcPts val="0"/>
              </a:spcAft>
              <a:buSzPts val="2100"/>
              <a:buNone/>
              <a:defRPr sz="2100"/>
            </a:lvl5pPr>
            <a:lvl6pPr lvl="5" algn="ctr">
              <a:lnSpc>
                <a:spcPct val="100000"/>
              </a:lnSpc>
              <a:spcBef>
                <a:spcPts val="0"/>
              </a:spcBef>
              <a:spcAft>
                <a:spcPts val="0"/>
              </a:spcAft>
              <a:buSzPts val="2100"/>
              <a:buNone/>
              <a:defRPr sz="2100"/>
            </a:lvl6pPr>
            <a:lvl7pPr lvl="6" algn="ctr">
              <a:lnSpc>
                <a:spcPct val="100000"/>
              </a:lnSpc>
              <a:spcBef>
                <a:spcPts val="0"/>
              </a:spcBef>
              <a:spcAft>
                <a:spcPts val="0"/>
              </a:spcAft>
              <a:buSzPts val="2100"/>
              <a:buNone/>
              <a:defRPr sz="2100"/>
            </a:lvl7pPr>
            <a:lvl8pPr lvl="7" algn="ctr">
              <a:lnSpc>
                <a:spcPct val="100000"/>
              </a:lnSpc>
              <a:spcBef>
                <a:spcPts val="0"/>
              </a:spcBef>
              <a:spcAft>
                <a:spcPts val="0"/>
              </a:spcAft>
              <a:buSzPts val="2100"/>
              <a:buNone/>
              <a:defRPr sz="2100"/>
            </a:lvl8pPr>
            <a:lvl9pPr lvl="8" algn="ctr">
              <a:lnSpc>
                <a:spcPct val="100000"/>
              </a:lnSpc>
              <a:spcBef>
                <a:spcPts val="0"/>
              </a:spcBef>
              <a:spcAft>
                <a:spcPts val="0"/>
              </a:spcAft>
              <a:buSzPts val="2100"/>
              <a:buNone/>
              <a:defRPr sz="2100"/>
            </a:lvl9pPr>
          </a:lstStyle>
          <a:p/>
        </p:txBody>
      </p:sp>
      <p:sp>
        <p:nvSpPr>
          <p:cNvPr id="39" name="Google Shape;39;p9"/>
          <p:cNvSpPr txBox="1"/>
          <p:nvPr>
            <p:ph idx="2" type="body"/>
          </p:nvPr>
        </p:nvSpPr>
        <p:spPr>
          <a:xfrm>
            <a:off x="4939500" y="724075"/>
            <a:ext cx="3837000" cy="3695100"/>
          </a:xfrm>
          <a:prstGeom prst="rect">
            <a:avLst/>
          </a:prstGeom>
        </p:spPr>
        <p:txBody>
          <a:bodyPr anchorCtr="0" anchor="ctr" bIns="91425" lIns="91425" spcFirstLastPara="1" rIns="91425" wrap="square" tIns="91425">
            <a:normAutofit/>
          </a:bodyPr>
          <a:lstStyle>
            <a:lvl1pPr indent="-342900" lvl="0" marL="457200">
              <a:spcBef>
                <a:spcPts val="0"/>
              </a:spcBef>
              <a:spcAft>
                <a:spcPts val="0"/>
              </a:spcAft>
              <a:buSzPts val="1800"/>
              <a:buChar char="●"/>
              <a:defRPr/>
            </a:lvl1pPr>
            <a:lvl2pPr indent="-317500" lvl="1" marL="914400">
              <a:spcBef>
                <a:spcPts val="0"/>
              </a:spcBef>
              <a:spcAft>
                <a:spcPts val="0"/>
              </a:spcAft>
              <a:buSzPts val="1400"/>
              <a:buChar char="○"/>
              <a:defRPr/>
            </a:lvl2pPr>
            <a:lvl3pPr indent="-317500" lvl="2" marL="1371600">
              <a:spcBef>
                <a:spcPts val="0"/>
              </a:spcBef>
              <a:spcAft>
                <a:spcPts val="0"/>
              </a:spcAft>
              <a:buSzPts val="1400"/>
              <a:buChar char="■"/>
              <a:defRPr/>
            </a:lvl3pPr>
            <a:lvl4pPr indent="-317500" lvl="3" marL="1828800">
              <a:spcBef>
                <a:spcPts val="0"/>
              </a:spcBef>
              <a:spcAft>
                <a:spcPts val="0"/>
              </a:spcAft>
              <a:buSzPts val="1400"/>
              <a:buChar char="●"/>
              <a:defRPr/>
            </a:lvl4pPr>
            <a:lvl5pPr indent="-317500" lvl="4" marL="2286000">
              <a:spcBef>
                <a:spcPts val="0"/>
              </a:spcBef>
              <a:spcAft>
                <a:spcPts val="0"/>
              </a:spcAft>
              <a:buSzPts val="1400"/>
              <a:buChar char="○"/>
              <a:defRPr/>
            </a:lvl5pPr>
            <a:lvl6pPr indent="-317500" lvl="5" marL="2743200">
              <a:spcBef>
                <a:spcPts val="0"/>
              </a:spcBef>
              <a:spcAft>
                <a:spcPts val="0"/>
              </a:spcAft>
              <a:buSzPts val="1400"/>
              <a:buChar char="■"/>
              <a:defRPr/>
            </a:lvl6pPr>
            <a:lvl7pPr indent="-317500" lvl="6" marL="3200400">
              <a:spcBef>
                <a:spcPts val="0"/>
              </a:spcBef>
              <a:spcAft>
                <a:spcPts val="0"/>
              </a:spcAft>
              <a:buSzPts val="1400"/>
              <a:buChar char="●"/>
              <a:defRPr/>
            </a:lvl7pPr>
            <a:lvl8pPr indent="-317500" lvl="7" marL="3657600">
              <a:spcBef>
                <a:spcPts val="0"/>
              </a:spcBef>
              <a:spcAft>
                <a:spcPts val="0"/>
              </a:spcAft>
              <a:buSzPts val="1400"/>
              <a:buChar char="○"/>
              <a:defRPr/>
            </a:lvl8pPr>
            <a:lvl9pPr indent="-317500" lvl="8" marL="4114800">
              <a:spcBef>
                <a:spcPts val="0"/>
              </a:spcBef>
              <a:spcAft>
                <a:spcPts val="0"/>
              </a:spcAft>
              <a:buSzPts val="1400"/>
              <a:buChar char="■"/>
              <a:defRPr/>
            </a:lvl9pPr>
          </a:lstStyle>
          <a:p/>
        </p:txBody>
      </p:sp>
      <p:sp>
        <p:nvSpPr>
          <p:cNvPr id="40" name="Google Shape;40;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41" name="Shape 41"/>
        <p:cNvGrpSpPr/>
        <p:nvPr/>
      </p:nvGrpSpPr>
      <p:grpSpPr>
        <a:xfrm>
          <a:off x="0" y="0"/>
          <a:ext cx="0" cy="0"/>
          <a:chOff x="0" y="0"/>
          <a:chExt cx="0" cy="0"/>
        </a:xfrm>
      </p:grpSpPr>
      <p:sp>
        <p:nvSpPr>
          <p:cNvPr id="42" name="Google Shape;42;p10"/>
          <p:cNvSpPr txBox="1"/>
          <p:nvPr>
            <p:ph idx="1" type="body"/>
          </p:nvPr>
        </p:nvSpPr>
        <p:spPr>
          <a:xfrm>
            <a:off x="311700" y="4230575"/>
            <a:ext cx="5998800" cy="6051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800"/>
              <a:buNone/>
              <a:defRPr/>
            </a:lvl1pPr>
          </a:lstStyle>
          <a:p/>
        </p:txBody>
      </p:sp>
      <p:sp>
        <p:nvSpPr>
          <p:cNvPr id="43" name="Google Shape;43;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None/>
              <a:defRPr sz="2800">
                <a:solidFill>
                  <a:schemeClr val="dk1"/>
                </a:solidFill>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Char char="●"/>
              <a:defRPr sz="1800">
                <a:solidFill>
                  <a:schemeClr val="dk2"/>
                </a:solidFill>
              </a:defRPr>
            </a:lvl1pPr>
            <a:lvl2pPr indent="-317500" lvl="1" marL="914400">
              <a:lnSpc>
                <a:spcPct val="115000"/>
              </a:lnSpc>
              <a:spcBef>
                <a:spcPts val="0"/>
              </a:spcBef>
              <a:spcAft>
                <a:spcPts val="0"/>
              </a:spcAft>
              <a:buClr>
                <a:schemeClr val="dk2"/>
              </a:buClr>
              <a:buSzPts val="1400"/>
              <a:buChar char="○"/>
              <a:defRPr>
                <a:solidFill>
                  <a:schemeClr val="dk2"/>
                </a:solidFill>
              </a:defRPr>
            </a:lvl2pPr>
            <a:lvl3pPr indent="-317500" lvl="2" marL="1371600">
              <a:lnSpc>
                <a:spcPct val="115000"/>
              </a:lnSpc>
              <a:spcBef>
                <a:spcPts val="0"/>
              </a:spcBef>
              <a:spcAft>
                <a:spcPts val="0"/>
              </a:spcAft>
              <a:buClr>
                <a:schemeClr val="dk2"/>
              </a:buClr>
              <a:buSzPts val="1400"/>
              <a:buChar char="■"/>
              <a:defRPr>
                <a:solidFill>
                  <a:schemeClr val="dk2"/>
                </a:solidFill>
              </a:defRPr>
            </a:lvl3pPr>
            <a:lvl4pPr indent="-317500" lvl="3" marL="1828800">
              <a:lnSpc>
                <a:spcPct val="115000"/>
              </a:lnSpc>
              <a:spcBef>
                <a:spcPts val="0"/>
              </a:spcBef>
              <a:spcAft>
                <a:spcPts val="0"/>
              </a:spcAft>
              <a:buClr>
                <a:schemeClr val="dk2"/>
              </a:buClr>
              <a:buSzPts val="1400"/>
              <a:buChar char="●"/>
              <a:defRPr>
                <a:solidFill>
                  <a:schemeClr val="dk2"/>
                </a:solidFill>
              </a:defRPr>
            </a:lvl4pPr>
            <a:lvl5pPr indent="-317500" lvl="4" marL="2286000">
              <a:lnSpc>
                <a:spcPct val="115000"/>
              </a:lnSpc>
              <a:spcBef>
                <a:spcPts val="0"/>
              </a:spcBef>
              <a:spcAft>
                <a:spcPts val="0"/>
              </a:spcAft>
              <a:buClr>
                <a:schemeClr val="dk2"/>
              </a:buClr>
              <a:buSzPts val="1400"/>
              <a:buChar char="○"/>
              <a:defRPr>
                <a:solidFill>
                  <a:schemeClr val="dk2"/>
                </a:solidFill>
              </a:defRPr>
            </a:lvl5pPr>
            <a:lvl6pPr indent="-317500" lvl="5" marL="2743200">
              <a:lnSpc>
                <a:spcPct val="115000"/>
              </a:lnSpc>
              <a:spcBef>
                <a:spcPts val="0"/>
              </a:spcBef>
              <a:spcAft>
                <a:spcPts val="0"/>
              </a:spcAft>
              <a:buClr>
                <a:schemeClr val="dk2"/>
              </a:buClr>
              <a:buSzPts val="1400"/>
              <a:buChar char="■"/>
              <a:defRPr>
                <a:solidFill>
                  <a:schemeClr val="dk2"/>
                </a:solidFill>
              </a:defRPr>
            </a:lvl6pPr>
            <a:lvl7pPr indent="-317500" lvl="6" marL="3200400">
              <a:lnSpc>
                <a:spcPct val="115000"/>
              </a:lnSpc>
              <a:spcBef>
                <a:spcPts val="0"/>
              </a:spcBef>
              <a:spcAft>
                <a:spcPts val="0"/>
              </a:spcAft>
              <a:buClr>
                <a:schemeClr val="dk2"/>
              </a:buClr>
              <a:buSzPts val="1400"/>
              <a:buChar char="●"/>
              <a:defRPr>
                <a:solidFill>
                  <a:schemeClr val="dk2"/>
                </a:solidFill>
              </a:defRPr>
            </a:lvl7pPr>
            <a:lvl8pPr indent="-317500" lvl="7" marL="3657600">
              <a:lnSpc>
                <a:spcPct val="115000"/>
              </a:lnSpc>
              <a:spcBef>
                <a:spcPts val="0"/>
              </a:spcBef>
              <a:spcAft>
                <a:spcPts val="0"/>
              </a:spcAft>
              <a:buClr>
                <a:schemeClr val="dk2"/>
              </a:buClr>
              <a:buSzPts val="1400"/>
              <a:buChar char="○"/>
              <a:defRPr>
                <a:solidFill>
                  <a:schemeClr val="dk2"/>
                </a:solidFill>
              </a:defRPr>
            </a:lvl8pPr>
            <a:lvl9pPr indent="-317500" lvl="8" marL="4114800">
              <a:lnSpc>
                <a:spcPct val="115000"/>
              </a:lnSpc>
              <a:spcBef>
                <a:spcPts val="0"/>
              </a:spcBef>
              <a:spcAft>
                <a:spcPts val="0"/>
              </a:spcAft>
              <a:buClr>
                <a:schemeClr val="dk2"/>
              </a:buClr>
              <a:buSzPts val="1400"/>
              <a:buChar char="■"/>
              <a:defRPr>
                <a:solidFill>
                  <a:schemeClr val="dk2"/>
                </a:solidFill>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 Id="rId3" Type="http://schemas.openxmlformats.org/officeDocument/2006/relationships/image" Target="../media/image3.png"/></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 Id="rId3" Type="http://schemas.openxmlformats.org/officeDocument/2006/relationships/image" Target="../media/image14.png"/></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 Id="rId3" Type="http://schemas.openxmlformats.org/officeDocument/2006/relationships/image" Target="../media/image6.png"/><Relationship Id="rId4" Type="http://schemas.openxmlformats.org/officeDocument/2006/relationships/image" Target="../media/image8.png"/></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 Id="rId3" Type="http://schemas.openxmlformats.org/officeDocument/2006/relationships/image" Target="../media/image6.png"/><Relationship Id="rId4" Type="http://schemas.openxmlformats.org/officeDocument/2006/relationships/image" Target="../media/image21.png"/></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 Id="rId3" Type="http://schemas.openxmlformats.org/officeDocument/2006/relationships/image" Target="../media/image6.png"/><Relationship Id="rId4" Type="http://schemas.openxmlformats.org/officeDocument/2006/relationships/image" Target="../media/image26.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4.xml"/><Relationship Id="rId3" Type="http://schemas.openxmlformats.org/officeDocument/2006/relationships/image" Target="../media/image6.png"/><Relationship Id="rId4" Type="http://schemas.openxmlformats.org/officeDocument/2006/relationships/image" Target="../media/image27.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5.xml"/><Relationship Id="rId3" Type="http://schemas.openxmlformats.org/officeDocument/2006/relationships/image" Target="../media/image6.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6.xml"/><Relationship Id="rId3" Type="http://schemas.openxmlformats.org/officeDocument/2006/relationships/image" Target="../media/image6.png"/></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7.xml"/><Relationship Id="rId3" Type="http://schemas.openxmlformats.org/officeDocument/2006/relationships/image" Target="../media/image28.png"/><Relationship Id="rId4" Type="http://schemas.openxmlformats.org/officeDocument/2006/relationships/image" Target="../media/image6.png"/></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8.xml"/><Relationship Id="rId3" Type="http://schemas.openxmlformats.org/officeDocument/2006/relationships/image" Target="../media/image6.png"/><Relationship Id="rId4" Type="http://schemas.openxmlformats.org/officeDocument/2006/relationships/image" Target="../media/image15.png"/></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9.xml"/><Relationship Id="rId3" Type="http://schemas.openxmlformats.org/officeDocument/2006/relationships/image" Target="../media/image20.png"/><Relationship Id="rId4" Type="http://schemas.openxmlformats.org/officeDocument/2006/relationships/image" Target="../media/image6.png"/></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 Id="rId3" Type="http://schemas.openxmlformats.org/officeDocument/2006/relationships/image" Target="../media/image25.png"/></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0.xml"/><Relationship Id="rId3" Type="http://schemas.openxmlformats.org/officeDocument/2006/relationships/image" Target="../media/image24.jpg"/></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1.xml"/><Relationship Id="rId3" Type="http://schemas.openxmlformats.org/officeDocument/2006/relationships/image" Target="../media/image13.png"/><Relationship Id="rId4" Type="http://schemas.openxmlformats.org/officeDocument/2006/relationships/image" Target="../media/image16.png"/></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2.xml"/><Relationship Id="rId3" Type="http://schemas.openxmlformats.org/officeDocument/2006/relationships/image" Target="../media/image18.png"/><Relationship Id="rId4" Type="http://schemas.openxmlformats.org/officeDocument/2006/relationships/image" Target="../media/image19.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3.xml"/><Relationship Id="rId3" Type="http://schemas.openxmlformats.org/officeDocument/2006/relationships/image" Target="../media/image12.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4.xml"/><Relationship Id="rId3" Type="http://schemas.openxmlformats.org/officeDocument/2006/relationships/image" Target="../media/image22.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5.xml"/><Relationship Id="rId3" Type="http://schemas.openxmlformats.org/officeDocument/2006/relationships/image" Target="../media/image23.png"/></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10.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 Id="rId3" Type="http://schemas.openxmlformats.org/officeDocument/2006/relationships/image" Target="../media/image1.png"/><Relationship Id="rId4" Type="http://schemas.openxmlformats.org/officeDocument/2006/relationships/image" Target="../media/image2.png"/></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17.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11.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4.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7.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53" name="Shape 53"/>
        <p:cNvGrpSpPr/>
        <p:nvPr/>
      </p:nvGrpSpPr>
      <p:grpSpPr>
        <a:xfrm>
          <a:off x="0" y="0"/>
          <a:ext cx="0" cy="0"/>
          <a:chOff x="0" y="0"/>
          <a:chExt cx="0" cy="0"/>
        </a:xfrm>
      </p:grpSpPr>
      <p:pic>
        <p:nvPicPr>
          <p:cNvPr id="54" name="Google Shape;54;p13"/>
          <p:cNvPicPr preferRelativeResize="0"/>
          <p:nvPr/>
        </p:nvPicPr>
        <p:blipFill>
          <a:blip r:embed="rId3">
            <a:alphaModFix/>
          </a:blip>
          <a:stretch>
            <a:fillRect/>
          </a:stretch>
        </p:blipFill>
        <p:spPr>
          <a:xfrm>
            <a:off x="-95375" y="0"/>
            <a:ext cx="9239375" cy="5143499"/>
          </a:xfrm>
          <a:prstGeom prst="rect">
            <a:avLst/>
          </a:prstGeom>
          <a:noFill/>
          <a:ln>
            <a:noFill/>
          </a:ln>
        </p:spPr>
      </p:pic>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13" name="Shape 113"/>
        <p:cNvGrpSpPr/>
        <p:nvPr/>
      </p:nvGrpSpPr>
      <p:grpSpPr>
        <a:xfrm>
          <a:off x="0" y="0"/>
          <a:ext cx="0" cy="0"/>
          <a:chOff x="0" y="0"/>
          <a:chExt cx="0" cy="0"/>
        </a:xfrm>
      </p:grpSpPr>
      <p:sp>
        <p:nvSpPr>
          <p:cNvPr id="114" name="Google Shape;114;p22"/>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15" name="Google Shape;115;p22"/>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16" name="Google Shape;116;p22"/>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20" name="Shape 120"/>
        <p:cNvGrpSpPr/>
        <p:nvPr/>
      </p:nvGrpSpPr>
      <p:grpSpPr>
        <a:xfrm>
          <a:off x="0" y="0"/>
          <a:ext cx="0" cy="0"/>
          <a:chOff x="0" y="0"/>
          <a:chExt cx="0" cy="0"/>
        </a:xfrm>
      </p:grpSpPr>
      <p:sp>
        <p:nvSpPr>
          <p:cNvPr id="121" name="Google Shape;121;p23"/>
          <p:cNvSpPr txBox="1"/>
          <p:nvPr>
            <p:ph type="title"/>
          </p:nvPr>
        </p:nvSpPr>
        <p:spPr>
          <a:xfrm>
            <a:off x="249000" y="236025"/>
            <a:ext cx="86460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00"/>
              <a:t>Is there a correlation between how often people visit a coffee shop (visit frequency) and its customer rating?</a:t>
            </a:r>
            <a:endParaRPr sz="2100"/>
          </a:p>
        </p:txBody>
      </p:sp>
      <p:pic>
        <p:nvPicPr>
          <p:cNvPr id="122" name="Google Shape;122;p23"/>
          <p:cNvPicPr preferRelativeResize="0"/>
          <p:nvPr/>
        </p:nvPicPr>
        <p:blipFill>
          <a:blip r:embed="rId3">
            <a:alphaModFix/>
          </a:blip>
          <a:stretch>
            <a:fillRect/>
          </a:stretch>
        </p:blipFill>
        <p:spPr>
          <a:xfrm>
            <a:off x="-364275" y="2836300"/>
            <a:ext cx="3004151" cy="3004150"/>
          </a:xfrm>
          <a:prstGeom prst="rect">
            <a:avLst/>
          </a:prstGeom>
          <a:noFill/>
          <a:ln>
            <a:noFill/>
          </a:ln>
        </p:spPr>
      </p:pic>
      <p:pic>
        <p:nvPicPr>
          <p:cNvPr id="123" name="Google Shape;123;p23"/>
          <p:cNvPicPr preferRelativeResize="0"/>
          <p:nvPr/>
        </p:nvPicPr>
        <p:blipFill>
          <a:blip r:embed="rId4">
            <a:alphaModFix/>
          </a:blip>
          <a:stretch>
            <a:fillRect/>
          </a:stretch>
        </p:blipFill>
        <p:spPr>
          <a:xfrm>
            <a:off x="3989725" y="1473675"/>
            <a:ext cx="4905275" cy="3004150"/>
          </a:xfrm>
          <a:prstGeom prst="rect">
            <a:avLst/>
          </a:prstGeom>
          <a:noFill/>
          <a:ln>
            <a:noFill/>
          </a:ln>
        </p:spPr>
      </p:pic>
      <p:sp>
        <p:nvSpPr>
          <p:cNvPr id="124" name="Google Shape;124;p23"/>
          <p:cNvSpPr txBox="1"/>
          <p:nvPr/>
        </p:nvSpPr>
        <p:spPr>
          <a:xfrm>
            <a:off x="249000" y="1220325"/>
            <a:ext cx="3165600" cy="2462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rPr>
              <a:t>Assumptions: </a:t>
            </a:r>
            <a:endParaRPr b="1" sz="1800">
              <a:solidFill>
                <a:schemeClr val="dk1"/>
              </a:solidFill>
            </a:endParaRPr>
          </a:p>
          <a:p>
            <a:pPr indent="0" lvl="0" marL="0" rtl="0" algn="l">
              <a:spcBef>
                <a:spcPts val="0"/>
              </a:spcBef>
              <a:spcAft>
                <a:spcPts val="0"/>
              </a:spcAft>
              <a:buNone/>
            </a:pPr>
            <a:r>
              <a:t/>
            </a:r>
            <a:endParaRPr b="1" sz="18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Number of Reviews = Unique reviews</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Number of Reviews= Frequency of visits at a Coffee Shop</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Average Star Ratings have been utilized</a:t>
            </a:r>
            <a:endParaRPr sz="1600">
              <a:solidFill>
                <a:schemeClr val="dk1"/>
              </a:solidFill>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28" name="Shape 128"/>
        <p:cNvGrpSpPr/>
        <p:nvPr/>
      </p:nvGrpSpPr>
      <p:grpSpPr>
        <a:xfrm>
          <a:off x="0" y="0"/>
          <a:ext cx="0" cy="0"/>
          <a:chOff x="0" y="0"/>
          <a:chExt cx="0" cy="0"/>
        </a:xfrm>
      </p:grpSpPr>
      <p:pic>
        <p:nvPicPr>
          <p:cNvPr id="129" name="Google Shape;129;p24"/>
          <p:cNvPicPr preferRelativeResize="0"/>
          <p:nvPr/>
        </p:nvPicPr>
        <p:blipFill>
          <a:blip r:embed="rId3">
            <a:alphaModFix/>
          </a:blip>
          <a:stretch>
            <a:fillRect/>
          </a:stretch>
        </p:blipFill>
        <p:spPr>
          <a:xfrm>
            <a:off x="-400225" y="2679600"/>
            <a:ext cx="3004151" cy="3004151"/>
          </a:xfrm>
          <a:prstGeom prst="rect">
            <a:avLst/>
          </a:prstGeom>
          <a:noFill/>
          <a:ln>
            <a:noFill/>
          </a:ln>
        </p:spPr>
      </p:pic>
      <p:pic>
        <p:nvPicPr>
          <p:cNvPr id="130" name="Google Shape;130;p24"/>
          <p:cNvPicPr preferRelativeResize="0"/>
          <p:nvPr/>
        </p:nvPicPr>
        <p:blipFill>
          <a:blip r:embed="rId4">
            <a:alphaModFix/>
          </a:blip>
          <a:stretch>
            <a:fillRect/>
          </a:stretch>
        </p:blipFill>
        <p:spPr>
          <a:xfrm>
            <a:off x="1344263" y="0"/>
            <a:ext cx="7799725" cy="4205399"/>
          </a:xfrm>
          <a:prstGeom prst="rect">
            <a:avLst/>
          </a:prstGeom>
          <a:noFill/>
          <a:ln>
            <a:noFill/>
          </a:ln>
        </p:spPr>
      </p:pic>
      <p:sp>
        <p:nvSpPr>
          <p:cNvPr id="131" name="Google Shape;131;p24"/>
          <p:cNvSpPr txBox="1"/>
          <p:nvPr>
            <p:ph type="title"/>
          </p:nvPr>
        </p:nvSpPr>
        <p:spPr>
          <a:xfrm>
            <a:off x="3324775" y="4369475"/>
            <a:ext cx="73827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100"/>
              <a:t>Top 10 Coffee Shops </a:t>
            </a:r>
            <a:endParaRPr b="1" sz="2100"/>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35" name="Shape 135"/>
        <p:cNvGrpSpPr/>
        <p:nvPr/>
      </p:nvGrpSpPr>
      <p:grpSpPr>
        <a:xfrm>
          <a:off x="0" y="0"/>
          <a:ext cx="0" cy="0"/>
          <a:chOff x="0" y="0"/>
          <a:chExt cx="0" cy="0"/>
        </a:xfrm>
      </p:grpSpPr>
      <p:pic>
        <p:nvPicPr>
          <p:cNvPr id="136" name="Google Shape;136;p25"/>
          <p:cNvPicPr preferRelativeResize="0"/>
          <p:nvPr/>
        </p:nvPicPr>
        <p:blipFill>
          <a:blip r:embed="rId3">
            <a:alphaModFix/>
          </a:blip>
          <a:stretch>
            <a:fillRect/>
          </a:stretch>
        </p:blipFill>
        <p:spPr>
          <a:xfrm>
            <a:off x="-400225" y="2679600"/>
            <a:ext cx="3004151" cy="3004151"/>
          </a:xfrm>
          <a:prstGeom prst="rect">
            <a:avLst/>
          </a:prstGeom>
          <a:noFill/>
          <a:ln>
            <a:noFill/>
          </a:ln>
        </p:spPr>
      </p:pic>
      <p:sp>
        <p:nvSpPr>
          <p:cNvPr id="137" name="Google Shape;137;p25"/>
          <p:cNvSpPr txBox="1"/>
          <p:nvPr>
            <p:ph type="title"/>
          </p:nvPr>
        </p:nvSpPr>
        <p:spPr>
          <a:xfrm>
            <a:off x="3324775" y="4369475"/>
            <a:ext cx="73827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100"/>
              <a:t>Bottom</a:t>
            </a:r>
            <a:r>
              <a:rPr b="1" lang="en" sz="2100"/>
              <a:t> 10 Coffee Shops </a:t>
            </a:r>
            <a:endParaRPr b="1" sz="2100"/>
          </a:p>
        </p:txBody>
      </p:sp>
      <p:pic>
        <p:nvPicPr>
          <p:cNvPr id="138" name="Google Shape;138;p25"/>
          <p:cNvPicPr preferRelativeResize="0"/>
          <p:nvPr/>
        </p:nvPicPr>
        <p:blipFill>
          <a:blip r:embed="rId4">
            <a:alphaModFix/>
          </a:blip>
          <a:stretch>
            <a:fillRect/>
          </a:stretch>
        </p:blipFill>
        <p:spPr>
          <a:xfrm>
            <a:off x="1329900" y="0"/>
            <a:ext cx="7814099" cy="4369474"/>
          </a:xfrm>
          <a:prstGeom prst="rect">
            <a:avLst/>
          </a:prstGeom>
          <a:noFill/>
          <a:ln>
            <a:noFill/>
          </a:ln>
        </p:spPr>
      </p:pic>
    </p:spTree>
  </p:cSld>
  <p:clrMapOvr>
    <a:masterClrMapping/>
  </p:clrMapOvr>
</p:sld>
</file>

<file path=ppt/slides/slide1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42" name="Shape 142"/>
        <p:cNvGrpSpPr/>
        <p:nvPr/>
      </p:nvGrpSpPr>
      <p:grpSpPr>
        <a:xfrm>
          <a:off x="0" y="0"/>
          <a:ext cx="0" cy="0"/>
          <a:chOff x="0" y="0"/>
          <a:chExt cx="0" cy="0"/>
        </a:xfrm>
      </p:grpSpPr>
      <p:pic>
        <p:nvPicPr>
          <p:cNvPr id="143" name="Google Shape;143;p26"/>
          <p:cNvPicPr preferRelativeResize="0"/>
          <p:nvPr/>
        </p:nvPicPr>
        <p:blipFill>
          <a:blip r:embed="rId3">
            <a:alphaModFix/>
          </a:blip>
          <a:stretch>
            <a:fillRect/>
          </a:stretch>
        </p:blipFill>
        <p:spPr>
          <a:xfrm>
            <a:off x="-400225" y="2679600"/>
            <a:ext cx="3004151" cy="3004151"/>
          </a:xfrm>
          <a:prstGeom prst="rect">
            <a:avLst/>
          </a:prstGeom>
          <a:noFill/>
          <a:ln>
            <a:noFill/>
          </a:ln>
        </p:spPr>
      </p:pic>
      <p:pic>
        <p:nvPicPr>
          <p:cNvPr id="144" name="Google Shape;144;p26"/>
          <p:cNvPicPr preferRelativeResize="0"/>
          <p:nvPr/>
        </p:nvPicPr>
        <p:blipFill>
          <a:blip r:embed="rId4">
            <a:alphaModFix/>
          </a:blip>
          <a:stretch>
            <a:fillRect/>
          </a:stretch>
        </p:blipFill>
        <p:spPr>
          <a:xfrm>
            <a:off x="1276000" y="0"/>
            <a:ext cx="7868001" cy="4942225"/>
          </a:xfrm>
          <a:prstGeom prst="rect">
            <a:avLst/>
          </a:prstGeom>
          <a:noFill/>
          <a:ln>
            <a:noFill/>
          </a:ln>
        </p:spPr>
      </p:pic>
      <p:sp>
        <p:nvSpPr>
          <p:cNvPr id="145" name="Google Shape;145;p26"/>
          <p:cNvSpPr txBox="1"/>
          <p:nvPr>
            <p:ph type="title"/>
          </p:nvPr>
        </p:nvSpPr>
        <p:spPr>
          <a:xfrm>
            <a:off x="89925" y="893550"/>
            <a:ext cx="1024200" cy="23952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100"/>
              <a:t>ALL</a:t>
            </a:r>
            <a:r>
              <a:rPr b="1" lang="en" sz="2100"/>
              <a:t> Coffee Shops </a:t>
            </a:r>
            <a:endParaRPr b="1" sz="2100"/>
          </a:p>
        </p:txBody>
      </p:sp>
    </p:spTree>
  </p:cSld>
  <p:clrMapOvr>
    <a:masterClrMapping/>
  </p:clrMapOvr>
</p:sld>
</file>

<file path=ppt/slides/slide1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49" name="Shape 149"/>
        <p:cNvGrpSpPr/>
        <p:nvPr/>
      </p:nvGrpSpPr>
      <p:grpSpPr>
        <a:xfrm>
          <a:off x="0" y="0"/>
          <a:ext cx="0" cy="0"/>
          <a:chOff x="0" y="0"/>
          <a:chExt cx="0" cy="0"/>
        </a:xfrm>
      </p:grpSpPr>
      <p:pic>
        <p:nvPicPr>
          <p:cNvPr id="150" name="Google Shape;150;p27"/>
          <p:cNvPicPr preferRelativeResize="0"/>
          <p:nvPr/>
        </p:nvPicPr>
        <p:blipFill>
          <a:blip r:embed="rId3">
            <a:alphaModFix/>
          </a:blip>
          <a:stretch>
            <a:fillRect/>
          </a:stretch>
        </p:blipFill>
        <p:spPr>
          <a:xfrm>
            <a:off x="-400225" y="2679600"/>
            <a:ext cx="3004151" cy="3004151"/>
          </a:xfrm>
          <a:prstGeom prst="rect">
            <a:avLst/>
          </a:prstGeom>
          <a:noFill/>
          <a:ln>
            <a:noFill/>
          </a:ln>
        </p:spPr>
      </p:pic>
      <p:sp>
        <p:nvSpPr>
          <p:cNvPr id="151" name="Google Shape;151;p27"/>
          <p:cNvSpPr txBox="1"/>
          <p:nvPr>
            <p:ph type="title"/>
          </p:nvPr>
        </p:nvSpPr>
        <p:spPr>
          <a:xfrm>
            <a:off x="2071125" y="1220700"/>
            <a:ext cx="6748200" cy="3113700"/>
          </a:xfrm>
          <a:prstGeom prst="rect">
            <a:avLst/>
          </a:prstGeom>
        </p:spPr>
        <p:txBody>
          <a:bodyPr anchorCtr="0" anchor="t" bIns="91425" lIns="91425" spcFirstLastPara="1" rIns="91425" wrap="square" tIns="91425">
            <a:noAutofit/>
          </a:bodyPr>
          <a:lstStyle/>
          <a:p>
            <a:pPr indent="-330200" lvl="0" marL="457200" rtl="0" algn="l">
              <a:spcBef>
                <a:spcPts val="0"/>
              </a:spcBef>
              <a:spcAft>
                <a:spcPts val="0"/>
              </a:spcAft>
              <a:buSzPts val="1600"/>
              <a:buChar char="❖"/>
            </a:pPr>
            <a:r>
              <a:rPr b="1" lang="en" sz="1600"/>
              <a:t>Top 10 Coffee Shops: </a:t>
            </a:r>
            <a:r>
              <a:rPr lang="en" sz="1600"/>
              <a:t>More frequency of visits leads to more critical rating/reviews by visitors </a:t>
            </a:r>
            <a:endParaRPr sz="1600"/>
          </a:p>
          <a:p>
            <a:pPr indent="-330200" lvl="0" marL="457200" rtl="0" algn="l">
              <a:spcBef>
                <a:spcPts val="0"/>
              </a:spcBef>
              <a:spcAft>
                <a:spcPts val="0"/>
              </a:spcAft>
              <a:buSzPts val="1600"/>
              <a:buChar char="❖"/>
            </a:pPr>
            <a:r>
              <a:rPr b="1" lang="en" sz="1600"/>
              <a:t>Bottom 10 Coffee Shops:</a:t>
            </a:r>
            <a:r>
              <a:rPr lang="en" sz="1600"/>
              <a:t> Less frequency of </a:t>
            </a:r>
            <a:r>
              <a:rPr lang="en" sz="1600"/>
              <a:t>visits</a:t>
            </a:r>
            <a:r>
              <a:rPr lang="en" sz="1600"/>
              <a:t> lead to high </a:t>
            </a:r>
            <a:r>
              <a:rPr lang="en" sz="1600"/>
              <a:t>ratings, but aren’t reliable</a:t>
            </a:r>
            <a:endParaRPr sz="1600"/>
          </a:p>
          <a:p>
            <a:pPr indent="0" lvl="0" marL="0" rtl="0" algn="l">
              <a:spcBef>
                <a:spcPts val="0"/>
              </a:spcBef>
              <a:spcAft>
                <a:spcPts val="0"/>
              </a:spcAft>
              <a:buNone/>
            </a:pPr>
            <a:r>
              <a:t/>
            </a:r>
            <a:endParaRPr sz="1600"/>
          </a:p>
          <a:p>
            <a:pPr indent="0" lvl="0" marL="0" rtl="0" algn="l">
              <a:spcBef>
                <a:spcPts val="0"/>
              </a:spcBef>
              <a:spcAft>
                <a:spcPts val="0"/>
              </a:spcAft>
              <a:buNone/>
            </a:pPr>
            <a:r>
              <a:rPr b="1" lang="en" sz="1600"/>
              <a:t>Would not take negative/critical ratings very seriously as long as the rating is above 3.5 for popular coffee shops. </a:t>
            </a:r>
            <a:endParaRPr b="1" sz="1600"/>
          </a:p>
          <a:p>
            <a:pPr indent="0" lvl="0" marL="0" rtl="0" algn="l">
              <a:spcBef>
                <a:spcPts val="0"/>
              </a:spcBef>
              <a:spcAft>
                <a:spcPts val="0"/>
              </a:spcAft>
              <a:buNone/>
            </a:pPr>
            <a:r>
              <a:t/>
            </a:r>
            <a:endParaRPr b="1" sz="1600"/>
          </a:p>
          <a:p>
            <a:pPr indent="0" lvl="0" marL="0" rtl="0" algn="l">
              <a:spcBef>
                <a:spcPts val="0"/>
              </a:spcBef>
              <a:spcAft>
                <a:spcPts val="0"/>
              </a:spcAft>
              <a:buNone/>
            </a:pPr>
            <a:r>
              <a:rPr b="1" lang="en" sz="1600"/>
              <a:t>Would be mindful of the”review content” for least visited coffee shops even if the rating is &gt;4.0</a:t>
            </a:r>
            <a:endParaRPr b="1" sz="1600"/>
          </a:p>
        </p:txBody>
      </p:sp>
      <p:sp>
        <p:nvSpPr>
          <p:cNvPr id="152" name="Google Shape;152;p27"/>
          <p:cNvSpPr txBox="1"/>
          <p:nvPr>
            <p:ph type="title"/>
          </p:nvPr>
        </p:nvSpPr>
        <p:spPr>
          <a:xfrm>
            <a:off x="726950" y="234675"/>
            <a:ext cx="8010300" cy="4374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b="1" lang="en" sz="2100"/>
              <a:t>Analysis Results: </a:t>
            </a:r>
            <a:endParaRPr b="1" sz="2100"/>
          </a:p>
        </p:txBody>
      </p:sp>
    </p:spTree>
  </p:cSld>
  <p:clrMapOvr>
    <a:masterClrMapping/>
  </p:clrMapOvr>
</p:sld>
</file>

<file path=ppt/slides/slide1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56" name="Shape 156"/>
        <p:cNvGrpSpPr/>
        <p:nvPr/>
      </p:nvGrpSpPr>
      <p:grpSpPr>
        <a:xfrm>
          <a:off x="0" y="0"/>
          <a:ext cx="0" cy="0"/>
          <a:chOff x="0" y="0"/>
          <a:chExt cx="0" cy="0"/>
        </a:xfrm>
      </p:grpSpPr>
      <p:sp>
        <p:nvSpPr>
          <p:cNvPr id="157" name="Google Shape;157;p28"/>
          <p:cNvSpPr txBox="1"/>
          <p:nvPr>
            <p:ph type="title"/>
          </p:nvPr>
        </p:nvSpPr>
        <p:spPr>
          <a:xfrm>
            <a:off x="249000" y="361825"/>
            <a:ext cx="86460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20"/>
              <a:t>Can we find any other patterns that might make a customer happier?</a:t>
            </a:r>
            <a:endParaRPr sz="1920"/>
          </a:p>
        </p:txBody>
      </p:sp>
      <p:sp>
        <p:nvSpPr>
          <p:cNvPr id="158" name="Google Shape;158;p28"/>
          <p:cNvSpPr txBox="1"/>
          <p:nvPr>
            <p:ph idx="1" type="body"/>
          </p:nvPr>
        </p:nvSpPr>
        <p:spPr>
          <a:xfrm>
            <a:off x="311700" y="1174575"/>
            <a:ext cx="8520600" cy="3770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We attempt to detect any anomalies in product sales/reviews such as sudden spikes in specific items or times of year</a:t>
            </a:r>
            <a:endParaRPr sz="1600"/>
          </a:p>
          <a:p>
            <a:pPr indent="0" lvl="0" marL="0" rtl="0" algn="l">
              <a:spcBef>
                <a:spcPts val="1200"/>
              </a:spcBef>
              <a:spcAft>
                <a:spcPts val="1200"/>
              </a:spcAft>
              <a:buNone/>
            </a:pPr>
            <a:r>
              <a:rPr lang="en" sz="1600"/>
              <a:t>Using the Yelp reviews from coffee shops in Austin Texas we hope to further investigate the data behind the perfect cup and the secret to a 5 star experience </a:t>
            </a:r>
            <a:endParaRPr sz="1600"/>
          </a:p>
        </p:txBody>
      </p:sp>
      <p:pic>
        <p:nvPicPr>
          <p:cNvPr id="159" name="Google Shape;159;p28"/>
          <p:cNvPicPr preferRelativeResize="0"/>
          <p:nvPr/>
        </p:nvPicPr>
        <p:blipFill>
          <a:blip r:embed="rId3">
            <a:alphaModFix/>
          </a:blip>
          <a:stretch>
            <a:fillRect/>
          </a:stretch>
        </p:blipFill>
        <p:spPr>
          <a:xfrm>
            <a:off x="-364275" y="2836300"/>
            <a:ext cx="3004151" cy="3004151"/>
          </a:xfrm>
          <a:prstGeom prst="rect">
            <a:avLst/>
          </a:prstGeom>
          <a:noFill/>
          <a:ln>
            <a:noFill/>
          </a:ln>
        </p:spPr>
      </p:pic>
    </p:spTree>
  </p:cSld>
  <p:clrMapOvr>
    <a:masterClrMapping/>
  </p:clrMapOvr>
</p:sld>
</file>

<file path=ppt/slides/slide1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63" name="Shape 163"/>
        <p:cNvGrpSpPr/>
        <p:nvPr/>
      </p:nvGrpSpPr>
      <p:grpSpPr>
        <a:xfrm>
          <a:off x="0" y="0"/>
          <a:ext cx="0" cy="0"/>
          <a:chOff x="0" y="0"/>
          <a:chExt cx="0" cy="0"/>
        </a:xfrm>
      </p:grpSpPr>
      <p:sp>
        <p:nvSpPr>
          <p:cNvPr id="164" name="Google Shape;164;p29"/>
          <p:cNvSpPr txBox="1"/>
          <p:nvPr>
            <p:ph type="title"/>
          </p:nvPr>
        </p:nvSpPr>
        <p:spPr>
          <a:xfrm>
            <a:off x="249000" y="361825"/>
            <a:ext cx="8646000" cy="529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20"/>
              <a:t>Looking at the Yelp dataset</a:t>
            </a:r>
            <a:endParaRPr sz="1920"/>
          </a:p>
        </p:txBody>
      </p:sp>
      <p:sp>
        <p:nvSpPr>
          <p:cNvPr id="165" name="Google Shape;165;p29"/>
          <p:cNvSpPr txBox="1"/>
          <p:nvPr>
            <p:ph idx="1" type="body"/>
          </p:nvPr>
        </p:nvSpPr>
        <p:spPr>
          <a:xfrm>
            <a:off x="197925" y="891625"/>
            <a:ext cx="2454300" cy="42354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 sz="1600"/>
              <a:t>Much too large with 79 shops </a:t>
            </a:r>
            <a:endParaRPr sz="1600"/>
          </a:p>
          <a:p>
            <a:pPr indent="0" lvl="0" marL="0" rtl="0" algn="l">
              <a:spcBef>
                <a:spcPts val="1200"/>
              </a:spcBef>
              <a:spcAft>
                <a:spcPts val="0"/>
              </a:spcAft>
              <a:buNone/>
            </a:pPr>
            <a:r>
              <a:rPr lang="en" sz="1300"/>
              <a:t>Interesting</a:t>
            </a:r>
            <a:r>
              <a:rPr lang="en" sz="1300"/>
              <a:t> first look: </a:t>
            </a:r>
            <a:r>
              <a:rPr i="1" lang="en" sz="1300"/>
              <a:t>Lola Savannah Coffee Downtown</a:t>
            </a:r>
            <a:r>
              <a:rPr lang="en" sz="1300"/>
              <a:t> </a:t>
            </a:r>
            <a:endParaRPr sz="1300"/>
          </a:p>
          <a:p>
            <a:pPr indent="0" lvl="0" marL="0" rtl="0" algn="l">
              <a:spcBef>
                <a:spcPts val="1200"/>
              </a:spcBef>
              <a:spcAft>
                <a:spcPts val="0"/>
              </a:spcAft>
              <a:buNone/>
            </a:pPr>
            <a:r>
              <a:rPr lang="en" sz="1300"/>
              <a:t>Whereas</a:t>
            </a:r>
            <a:endParaRPr sz="1300"/>
          </a:p>
          <a:p>
            <a:pPr indent="0" lvl="0" marL="0" rtl="0" algn="l">
              <a:spcBef>
                <a:spcPts val="1200"/>
              </a:spcBef>
              <a:spcAft>
                <a:spcPts val="0"/>
              </a:spcAft>
              <a:buNone/>
            </a:pPr>
            <a:r>
              <a:t/>
            </a:r>
            <a:endParaRPr sz="1300"/>
          </a:p>
          <a:p>
            <a:pPr indent="0" lvl="0" marL="0" rtl="0" algn="l">
              <a:spcBef>
                <a:spcPts val="1200"/>
              </a:spcBef>
              <a:spcAft>
                <a:spcPts val="1200"/>
              </a:spcAft>
              <a:buNone/>
            </a:pPr>
            <a:r>
              <a:t/>
            </a:r>
            <a:endParaRPr sz="1300"/>
          </a:p>
        </p:txBody>
      </p:sp>
      <p:pic>
        <p:nvPicPr>
          <p:cNvPr id="166" name="Google Shape;166;p29"/>
          <p:cNvPicPr preferRelativeResize="0"/>
          <p:nvPr/>
        </p:nvPicPr>
        <p:blipFill>
          <a:blip r:embed="rId3">
            <a:alphaModFix/>
          </a:blip>
          <a:stretch>
            <a:fillRect/>
          </a:stretch>
        </p:blipFill>
        <p:spPr>
          <a:xfrm>
            <a:off x="2850025" y="815850"/>
            <a:ext cx="6246600" cy="4280301"/>
          </a:xfrm>
          <a:prstGeom prst="rect">
            <a:avLst/>
          </a:prstGeom>
          <a:noFill/>
          <a:ln>
            <a:noFill/>
          </a:ln>
        </p:spPr>
      </p:pic>
      <p:pic>
        <p:nvPicPr>
          <p:cNvPr id="167" name="Google Shape;167;p29"/>
          <p:cNvPicPr preferRelativeResize="0"/>
          <p:nvPr/>
        </p:nvPicPr>
        <p:blipFill>
          <a:blip r:embed="rId4">
            <a:alphaModFix/>
          </a:blip>
          <a:stretch>
            <a:fillRect/>
          </a:stretch>
        </p:blipFill>
        <p:spPr>
          <a:xfrm>
            <a:off x="7216000" y="-378387"/>
            <a:ext cx="2097725" cy="2097725"/>
          </a:xfrm>
          <a:prstGeom prst="rect">
            <a:avLst/>
          </a:prstGeom>
          <a:noFill/>
          <a:ln>
            <a:noFill/>
          </a:ln>
        </p:spPr>
      </p:pic>
      <p:graphicFrame>
        <p:nvGraphicFramePr>
          <p:cNvPr id="168" name="Google Shape;168;p29"/>
          <p:cNvGraphicFramePr/>
          <p:nvPr/>
        </p:nvGraphicFramePr>
        <p:xfrm>
          <a:off x="249000" y="2680900"/>
          <a:ext cx="3000000" cy="3000000"/>
        </p:xfrm>
        <a:graphic>
          <a:graphicData uri="http://schemas.openxmlformats.org/drawingml/2006/table">
            <a:tbl>
              <a:tblPr>
                <a:noFill/>
                <a:tableStyleId>{17107E43-2773-4174-8044-463D014E7B9A}</a:tableStyleId>
              </a:tblPr>
              <a:tblGrid>
                <a:gridCol w="2036975"/>
                <a:gridCol w="417325"/>
              </a:tblGrid>
              <a:tr h="243850">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Houndstooth Coffee</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 91</a:t>
                      </a:r>
                      <a:endParaRPr/>
                    </a:p>
                  </a:txBody>
                  <a:tcPr marT="91425" marB="91425" marR="91425" marL="91425"/>
                </a:tc>
              </a:tr>
              <a:tr h="243850">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Venezia Italian Gelato </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 88</a:t>
                      </a:r>
                      <a:endParaRPr/>
                    </a:p>
                  </a:txBody>
                  <a:tcPr marT="91425" marB="91425" marR="91425" marL="91425"/>
                </a:tc>
              </a:tr>
              <a:tr h="243850">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Apanas Coffee &amp; Beer </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84</a:t>
                      </a:r>
                      <a:endParaRPr/>
                    </a:p>
                  </a:txBody>
                  <a:tcPr marT="91425" marB="91425" marR="91425" marL="91425"/>
                </a:tc>
              </a:tr>
              <a:tr h="243850">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Andersonâs Coffee Company</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77</a:t>
                      </a:r>
                      <a:endParaRPr sz="1300">
                        <a:solidFill>
                          <a:schemeClr val="dk2"/>
                        </a:solidFill>
                      </a:endParaRPr>
                    </a:p>
                    <a:p>
                      <a:pPr indent="0" lvl="0" marL="0" rtl="0" algn="l">
                        <a:spcBef>
                          <a:spcPts val="0"/>
                        </a:spcBef>
                        <a:spcAft>
                          <a:spcPts val="0"/>
                        </a:spcAft>
                        <a:buNone/>
                      </a:pPr>
                      <a:r>
                        <a:t/>
                      </a:r>
                      <a:endParaRPr/>
                    </a:p>
                  </a:txBody>
                  <a:tcPr marT="91425" marB="91425" marR="91425" marL="91425"/>
                </a:tc>
              </a:tr>
              <a:tr h="243850">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Epoch Coffee </a:t>
                      </a:r>
                      <a:endParaRPr/>
                    </a:p>
                  </a:txBody>
                  <a:tcPr marT="91425" marB="91425" marR="91425" marL="91425"/>
                </a:tc>
                <a:tc>
                  <a:txBody>
                    <a:bodyPr/>
                    <a:lstStyle/>
                    <a:p>
                      <a:pPr indent="0" lvl="0" marL="0" rtl="0" algn="l">
                        <a:spcBef>
                          <a:spcPts val="0"/>
                        </a:spcBef>
                        <a:spcAft>
                          <a:spcPts val="0"/>
                        </a:spcAft>
                        <a:buClr>
                          <a:schemeClr val="dk1"/>
                        </a:buClr>
                        <a:buSzPts val="1100"/>
                        <a:buFont typeface="Arial"/>
                        <a:buNone/>
                      </a:pPr>
                      <a:r>
                        <a:rPr lang="en" sz="1300">
                          <a:solidFill>
                            <a:schemeClr val="dk2"/>
                          </a:solidFill>
                        </a:rPr>
                        <a:t>75</a:t>
                      </a:r>
                      <a:endParaRPr/>
                    </a:p>
                  </a:txBody>
                  <a:tcPr marT="91425" marB="91425" marR="91425" marL="91425"/>
                </a:tc>
              </a:tr>
            </a:tbl>
          </a:graphicData>
        </a:graphic>
      </p:graphicFrame>
    </p:spTree>
  </p:cSld>
  <p:clrMapOvr>
    <a:masterClrMapping/>
  </p:clrMapOvr>
</p:sld>
</file>

<file path=ppt/slides/slide1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72" name="Shape 172"/>
        <p:cNvGrpSpPr/>
        <p:nvPr/>
      </p:nvGrpSpPr>
      <p:grpSpPr>
        <a:xfrm>
          <a:off x="0" y="0"/>
          <a:ext cx="0" cy="0"/>
          <a:chOff x="0" y="0"/>
          <a:chExt cx="0" cy="0"/>
        </a:xfrm>
      </p:grpSpPr>
      <p:sp>
        <p:nvSpPr>
          <p:cNvPr id="173" name="Google Shape;173;p30"/>
          <p:cNvSpPr txBox="1"/>
          <p:nvPr>
            <p:ph type="title"/>
          </p:nvPr>
        </p:nvSpPr>
        <p:spPr>
          <a:xfrm>
            <a:off x="249000" y="361825"/>
            <a:ext cx="8646000" cy="529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1200"/>
              </a:spcAft>
              <a:buClr>
                <a:schemeClr val="dk1"/>
              </a:buClr>
              <a:buSzPts val="1100"/>
              <a:buFont typeface="Arial"/>
              <a:buNone/>
            </a:pPr>
            <a:r>
              <a:rPr lang="en" sz="2120"/>
              <a:t>Further investigation: </a:t>
            </a:r>
            <a:endParaRPr sz="1920"/>
          </a:p>
        </p:txBody>
      </p:sp>
      <p:sp>
        <p:nvSpPr>
          <p:cNvPr id="174" name="Google Shape;174;p30"/>
          <p:cNvSpPr txBox="1"/>
          <p:nvPr>
            <p:ph idx="1" type="body"/>
          </p:nvPr>
        </p:nvSpPr>
        <p:spPr>
          <a:xfrm>
            <a:off x="311700" y="1174575"/>
            <a:ext cx="3722400" cy="3770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Clr>
                <a:schemeClr val="dk1"/>
              </a:buClr>
              <a:buSzPts val="1100"/>
              <a:buFont typeface="Arial"/>
              <a:buNone/>
            </a:pPr>
            <a:r>
              <a:rPr lang="en" sz="2120">
                <a:solidFill>
                  <a:schemeClr val="dk1"/>
                </a:solidFill>
              </a:rPr>
              <a:t>The shops with the most 5 star ratings deep dive</a:t>
            </a:r>
            <a:endParaRPr sz="2120">
              <a:solidFill>
                <a:schemeClr val="dk1"/>
              </a:solidFill>
            </a:endParaRPr>
          </a:p>
        </p:txBody>
      </p:sp>
      <p:pic>
        <p:nvPicPr>
          <p:cNvPr id="175" name="Google Shape;175;p30"/>
          <p:cNvPicPr preferRelativeResize="0"/>
          <p:nvPr/>
        </p:nvPicPr>
        <p:blipFill>
          <a:blip r:embed="rId3">
            <a:alphaModFix/>
          </a:blip>
          <a:stretch>
            <a:fillRect/>
          </a:stretch>
        </p:blipFill>
        <p:spPr>
          <a:xfrm>
            <a:off x="-364275" y="2836300"/>
            <a:ext cx="3004151" cy="3004151"/>
          </a:xfrm>
          <a:prstGeom prst="rect">
            <a:avLst/>
          </a:prstGeom>
          <a:noFill/>
          <a:ln>
            <a:noFill/>
          </a:ln>
        </p:spPr>
      </p:pic>
      <p:pic>
        <p:nvPicPr>
          <p:cNvPr id="176" name="Google Shape;176;p30"/>
          <p:cNvPicPr preferRelativeResize="0"/>
          <p:nvPr/>
        </p:nvPicPr>
        <p:blipFill>
          <a:blip r:embed="rId4">
            <a:alphaModFix/>
          </a:blip>
          <a:stretch>
            <a:fillRect/>
          </a:stretch>
        </p:blipFill>
        <p:spPr>
          <a:xfrm>
            <a:off x="4217475" y="1078200"/>
            <a:ext cx="4856050" cy="4009876"/>
          </a:xfrm>
          <a:prstGeom prst="rect">
            <a:avLst/>
          </a:prstGeom>
          <a:noFill/>
          <a:ln>
            <a:noFill/>
          </a:ln>
        </p:spPr>
      </p:pic>
    </p:spTree>
  </p:cSld>
  <p:clrMapOvr>
    <a:masterClrMapping/>
  </p:clrMapOvr>
</p:sld>
</file>

<file path=ppt/slides/slide1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80" name="Shape 180"/>
        <p:cNvGrpSpPr/>
        <p:nvPr/>
      </p:nvGrpSpPr>
      <p:grpSpPr>
        <a:xfrm>
          <a:off x="0" y="0"/>
          <a:ext cx="0" cy="0"/>
          <a:chOff x="0" y="0"/>
          <a:chExt cx="0" cy="0"/>
        </a:xfrm>
      </p:grpSpPr>
      <p:pic>
        <p:nvPicPr>
          <p:cNvPr id="181" name="Google Shape;181;p31"/>
          <p:cNvPicPr preferRelativeResize="0"/>
          <p:nvPr/>
        </p:nvPicPr>
        <p:blipFill rotWithShape="1">
          <a:blip r:embed="rId3">
            <a:alphaModFix/>
          </a:blip>
          <a:srcRect b="0" l="0" r="0" t="2940"/>
          <a:stretch/>
        </p:blipFill>
        <p:spPr>
          <a:xfrm>
            <a:off x="2028850" y="1655575"/>
            <a:ext cx="7005501" cy="3408775"/>
          </a:xfrm>
          <a:prstGeom prst="rect">
            <a:avLst/>
          </a:prstGeom>
          <a:noFill/>
          <a:ln>
            <a:noFill/>
          </a:ln>
        </p:spPr>
      </p:pic>
      <p:sp>
        <p:nvSpPr>
          <p:cNvPr id="182" name="Google Shape;182;p31"/>
          <p:cNvSpPr txBox="1"/>
          <p:nvPr>
            <p:ph type="title"/>
          </p:nvPr>
        </p:nvSpPr>
        <p:spPr>
          <a:xfrm>
            <a:off x="219300" y="570150"/>
            <a:ext cx="8646000" cy="7053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rgbClr val="000000"/>
              </a:buClr>
              <a:buSzPts val="990"/>
              <a:buFont typeface="Arial"/>
              <a:buNone/>
            </a:pPr>
            <a:r>
              <a:rPr lang="en" sz="2120"/>
              <a:t>Can we draw conclusions from 5 star review to time of year?</a:t>
            </a:r>
            <a:endParaRPr sz="1920"/>
          </a:p>
        </p:txBody>
      </p:sp>
      <p:sp>
        <p:nvSpPr>
          <p:cNvPr id="183" name="Google Shape;183;p31"/>
          <p:cNvSpPr txBox="1"/>
          <p:nvPr>
            <p:ph idx="1" type="body"/>
          </p:nvPr>
        </p:nvSpPr>
        <p:spPr>
          <a:xfrm>
            <a:off x="219300" y="1245625"/>
            <a:ext cx="8520600" cy="4737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rPr lang="en" sz="1600"/>
              <a:t>According to Austin Yelp data:</a:t>
            </a:r>
            <a:endParaRPr sz="1600"/>
          </a:p>
        </p:txBody>
      </p:sp>
      <p:sp>
        <p:nvSpPr>
          <p:cNvPr id="184" name="Google Shape;184;p31"/>
          <p:cNvSpPr txBox="1"/>
          <p:nvPr/>
        </p:nvSpPr>
        <p:spPr>
          <a:xfrm>
            <a:off x="219300" y="1787150"/>
            <a:ext cx="2105100" cy="31665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solidFill>
                  <a:schemeClr val="dk2"/>
                </a:solidFill>
              </a:rPr>
              <a:t>Monthly Counts:</a:t>
            </a:r>
            <a:endParaRPr>
              <a:solidFill>
                <a:schemeClr val="dk2"/>
              </a:solidFill>
            </a:endParaRPr>
          </a:p>
          <a:p>
            <a:pPr indent="0" lvl="0" marL="0" rtl="0" algn="l">
              <a:spcBef>
                <a:spcPts val="0"/>
              </a:spcBef>
              <a:spcAft>
                <a:spcPts val="0"/>
              </a:spcAft>
              <a:buNone/>
            </a:pPr>
            <a:r>
              <a:rPr lang="en">
                <a:solidFill>
                  <a:schemeClr val="dk2"/>
                </a:solidFill>
              </a:rPr>
              <a:t>month</a:t>
            </a:r>
            <a:endParaRPr>
              <a:solidFill>
                <a:schemeClr val="dk2"/>
              </a:solidFill>
            </a:endParaRPr>
          </a:p>
          <a:p>
            <a:pPr indent="0" lvl="0" marL="0" rtl="0" algn="l">
              <a:spcBef>
                <a:spcPts val="0"/>
              </a:spcBef>
              <a:spcAft>
                <a:spcPts val="0"/>
              </a:spcAft>
              <a:buNone/>
            </a:pPr>
            <a:r>
              <a:rPr lang="en">
                <a:solidFill>
                  <a:schemeClr val="dk2"/>
                </a:solidFill>
              </a:rPr>
              <a:t>January      	256</a:t>
            </a:r>
            <a:endParaRPr>
              <a:solidFill>
                <a:schemeClr val="dk2"/>
              </a:solidFill>
            </a:endParaRPr>
          </a:p>
          <a:p>
            <a:pPr indent="0" lvl="0" marL="0" rtl="0" algn="l">
              <a:spcBef>
                <a:spcPts val="0"/>
              </a:spcBef>
              <a:spcAft>
                <a:spcPts val="0"/>
              </a:spcAft>
              <a:buNone/>
            </a:pPr>
            <a:r>
              <a:rPr lang="en">
                <a:solidFill>
                  <a:schemeClr val="dk2"/>
                </a:solidFill>
              </a:rPr>
              <a:t>February     	239</a:t>
            </a:r>
            <a:endParaRPr>
              <a:solidFill>
                <a:schemeClr val="dk2"/>
              </a:solidFill>
            </a:endParaRPr>
          </a:p>
          <a:p>
            <a:pPr indent="0" lvl="0" marL="0" rtl="0" algn="l">
              <a:spcBef>
                <a:spcPts val="0"/>
              </a:spcBef>
              <a:spcAft>
                <a:spcPts val="0"/>
              </a:spcAft>
              <a:buNone/>
            </a:pPr>
            <a:r>
              <a:rPr lang="en">
                <a:solidFill>
                  <a:schemeClr val="dk2"/>
                </a:solidFill>
              </a:rPr>
              <a:t>March       		261</a:t>
            </a:r>
            <a:endParaRPr>
              <a:solidFill>
                <a:schemeClr val="dk2"/>
              </a:solidFill>
            </a:endParaRPr>
          </a:p>
          <a:p>
            <a:pPr indent="0" lvl="0" marL="0" rtl="0" algn="l">
              <a:spcBef>
                <a:spcPts val="0"/>
              </a:spcBef>
              <a:spcAft>
                <a:spcPts val="0"/>
              </a:spcAft>
              <a:buNone/>
            </a:pPr>
            <a:r>
              <a:rPr lang="en">
                <a:solidFill>
                  <a:schemeClr val="dk2"/>
                </a:solidFill>
              </a:rPr>
              <a:t>April        		252</a:t>
            </a:r>
            <a:endParaRPr>
              <a:solidFill>
                <a:schemeClr val="dk2"/>
              </a:solidFill>
            </a:endParaRPr>
          </a:p>
          <a:p>
            <a:pPr indent="0" lvl="0" marL="0" rtl="0" algn="l">
              <a:spcBef>
                <a:spcPts val="0"/>
              </a:spcBef>
              <a:spcAft>
                <a:spcPts val="0"/>
              </a:spcAft>
              <a:buNone/>
            </a:pPr>
            <a:r>
              <a:rPr lang="en">
                <a:solidFill>
                  <a:schemeClr val="dk2"/>
                </a:solidFill>
              </a:rPr>
              <a:t>May          		305</a:t>
            </a:r>
            <a:endParaRPr>
              <a:solidFill>
                <a:schemeClr val="dk2"/>
              </a:solidFill>
            </a:endParaRPr>
          </a:p>
          <a:p>
            <a:pPr indent="0" lvl="0" marL="0" rtl="0" algn="l">
              <a:spcBef>
                <a:spcPts val="0"/>
              </a:spcBef>
              <a:spcAft>
                <a:spcPts val="0"/>
              </a:spcAft>
              <a:buNone/>
            </a:pPr>
            <a:r>
              <a:rPr lang="en">
                <a:solidFill>
                  <a:schemeClr val="dk2"/>
                </a:solidFill>
              </a:rPr>
              <a:t>June         		265</a:t>
            </a:r>
            <a:endParaRPr>
              <a:solidFill>
                <a:schemeClr val="dk2"/>
              </a:solidFill>
            </a:endParaRPr>
          </a:p>
          <a:p>
            <a:pPr indent="0" lvl="0" marL="0" rtl="0" algn="l">
              <a:spcBef>
                <a:spcPts val="0"/>
              </a:spcBef>
              <a:spcAft>
                <a:spcPts val="0"/>
              </a:spcAft>
              <a:buNone/>
            </a:pPr>
            <a:r>
              <a:rPr lang="en">
                <a:solidFill>
                  <a:schemeClr val="dk2"/>
                </a:solidFill>
              </a:rPr>
              <a:t>July         		352</a:t>
            </a:r>
            <a:endParaRPr>
              <a:solidFill>
                <a:schemeClr val="dk2"/>
              </a:solidFill>
            </a:endParaRPr>
          </a:p>
          <a:p>
            <a:pPr indent="0" lvl="0" marL="0" rtl="0" algn="l">
              <a:spcBef>
                <a:spcPts val="0"/>
              </a:spcBef>
              <a:spcAft>
                <a:spcPts val="0"/>
              </a:spcAft>
              <a:buNone/>
            </a:pPr>
            <a:r>
              <a:rPr lang="en">
                <a:solidFill>
                  <a:schemeClr val="dk2"/>
                </a:solidFill>
              </a:rPr>
              <a:t>August       		326</a:t>
            </a:r>
            <a:endParaRPr>
              <a:solidFill>
                <a:schemeClr val="dk2"/>
              </a:solidFill>
            </a:endParaRPr>
          </a:p>
          <a:p>
            <a:pPr indent="0" lvl="0" marL="0" rtl="0" algn="l">
              <a:spcBef>
                <a:spcPts val="0"/>
              </a:spcBef>
              <a:spcAft>
                <a:spcPts val="0"/>
              </a:spcAft>
              <a:buNone/>
            </a:pPr>
            <a:r>
              <a:rPr lang="en">
                <a:solidFill>
                  <a:schemeClr val="dk2"/>
                </a:solidFill>
              </a:rPr>
              <a:t>September   	327</a:t>
            </a:r>
            <a:endParaRPr>
              <a:solidFill>
                <a:schemeClr val="dk2"/>
              </a:solidFill>
            </a:endParaRPr>
          </a:p>
          <a:p>
            <a:pPr indent="0" lvl="0" marL="0" rtl="0" algn="l">
              <a:spcBef>
                <a:spcPts val="0"/>
              </a:spcBef>
              <a:spcAft>
                <a:spcPts val="0"/>
              </a:spcAft>
              <a:buNone/>
            </a:pPr>
            <a:r>
              <a:rPr lang="en">
                <a:solidFill>
                  <a:schemeClr val="dk2"/>
                </a:solidFill>
              </a:rPr>
              <a:t>October      	334</a:t>
            </a:r>
            <a:endParaRPr>
              <a:solidFill>
                <a:schemeClr val="dk2"/>
              </a:solidFill>
            </a:endParaRPr>
          </a:p>
          <a:p>
            <a:pPr indent="0" lvl="0" marL="0" rtl="0" algn="l">
              <a:spcBef>
                <a:spcPts val="0"/>
              </a:spcBef>
              <a:spcAft>
                <a:spcPts val="0"/>
              </a:spcAft>
              <a:buNone/>
            </a:pPr>
            <a:r>
              <a:rPr lang="en">
                <a:solidFill>
                  <a:schemeClr val="dk2"/>
                </a:solidFill>
              </a:rPr>
              <a:t>November     	313</a:t>
            </a:r>
            <a:endParaRPr>
              <a:solidFill>
                <a:schemeClr val="dk2"/>
              </a:solidFill>
            </a:endParaRPr>
          </a:p>
          <a:p>
            <a:pPr indent="0" lvl="0" marL="0" rtl="0" algn="l">
              <a:spcBef>
                <a:spcPts val="0"/>
              </a:spcBef>
              <a:spcAft>
                <a:spcPts val="0"/>
              </a:spcAft>
              <a:buNone/>
            </a:pPr>
            <a:r>
              <a:rPr lang="en">
                <a:solidFill>
                  <a:schemeClr val="dk2"/>
                </a:solidFill>
              </a:rPr>
              <a:t>December     	216</a:t>
            </a:r>
            <a:endParaRPr>
              <a:solidFill>
                <a:schemeClr val="dk2"/>
              </a:solidFill>
            </a:endParaRPr>
          </a:p>
        </p:txBody>
      </p:sp>
      <p:pic>
        <p:nvPicPr>
          <p:cNvPr id="185" name="Google Shape;185;p31"/>
          <p:cNvPicPr preferRelativeResize="0"/>
          <p:nvPr/>
        </p:nvPicPr>
        <p:blipFill>
          <a:blip r:embed="rId4">
            <a:alphaModFix/>
          </a:blip>
          <a:stretch>
            <a:fillRect/>
          </a:stretch>
        </p:blipFill>
        <p:spPr>
          <a:xfrm>
            <a:off x="7216000" y="-378387"/>
            <a:ext cx="2097725" cy="2097725"/>
          </a:xfrm>
          <a:prstGeom prst="rect">
            <a:avLst/>
          </a:prstGeom>
          <a:noFill/>
          <a:ln>
            <a:noFill/>
          </a:ln>
        </p:spPr>
      </p:pic>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58" name="Shape 58"/>
        <p:cNvGrpSpPr/>
        <p:nvPr/>
      </p:nvGrpSpPr>
      <p:grpSpPr>
        <a:xfrm>
          <a:off x="0" y="0"/>
          <a:ext cx="0" cy="0"/>
          <a:chOff x="0" y="0"/>
          <a:chExt cx="0" cy="0"/>
        </a:xfrm>
      </p:grpSpPr>
      <p:sp>
        <p:nvSpPr>
          <p:cNvPr id="59" name="Google Shape;59;p14"/>
          <p:cNvSpPr txBox="1"/>
          <p:nvPr>
            <p:ph type="title"/>
          </p:nvPr>
        </p:nvSpPr>
        <p:spPr>
          <a:xfrm>
            <a:off x="518150" y="588650"/>
            <a:ext cx="8520600" cy="5727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SzPts val="990"/>
              <a:buNone/>
            </a:pPr>
            <a:r>
              <a:rPr lang="en" sz="2120"/>
              <a:t>Group 6 - Project 1</a:t>
            </a:r>
            <a:endParaRPr sz="2120"/>
          </a:p>
        </p:txBody>
      </p:sp>
      <p:sp>
        <p:nvSpPr>
          <p:cNvPr id="60" name="Google Shape;60;p14"/>
          <p:cNvSpPr txBox="1"/>
          <p:nvPr>
            <p:ph idx="1" type="body"/>
          </p:nvPr>
        </p:nvSpPr>
        <p:spPr>
          <a:xfrm>
            <a:off x="338625" y="1353175"/>
            <a:ext cx="5092800" cy="3278400"/>
          </a:xfrm>
          <a:prstGeom prst="rect">
            <a:avLst/>
          </a:prstGeom>
        </p:spPr>
        <p:txBody>
          <a:bodyPr anchorCtr="0" anchor="t" bIns="91425" lIns="91425" spcFirstLastPara="1" rIns="91425" wrap="square" tIns="91425">
            <a:normAutofit/>
          </a:bodyPr>
          <a:lstStyle/>
          <a:p>
            <a:pPr indent="-323850" lvl="0" marL="457200" rtl="0" algn="l">
              <a:spcBef>
                <a:spcPts val="1200"/>
              </a:spcBef>
              <a:spcAft>
                <a:spcPts val="0"/>
              </a:spcAft>
              <a:buClr>
                <a:schemeClr val="dk1"/>
              </a:buClr>
              <a:buSzPts val="1500"/>
              <a:buAutoNum type="arabicPeriod"/>
            </a:pPr>
            <a:r>
              <a:rPr lang="en" sz="1600">
                <a:solidFill>
                  <a:schemeClr val="dk1"/>
                </a:solidFill>
              </a:rPr>
              <a:t>Amy Slaton</a:t>
            </a:r>
            <a:endParaRPr sz="1600">
              <a:solidFill>
                <a:schemeClr val="dk1"/>
              </a:solidFill>
            </a:endParaRPr>
          </a:p>
          <a:p>
            <a:pPr indent="-323850" lvl="0" marL="457200" rtl="0" algn="l">
              <a:spcBef>
                <a:spcPts val="0"/>
              </a:spcBef>
              <a:spcAft>
                <a:spcPts val="0"/>
              </a:spcAft>
              <a:buClr>
                <a:schemeClr val="dk1"/>
              </a:buClr>
              <a:buSzPts val="1500"/>
              <a:buAutoNum type="arabicPeriod"/>
            </a:pPr>
            <a:r>
              <a:rPr lang="en" sz="1600">
                <a:solidFill>
                  <a:schemeClr val="dk1"/>
                </a:solidFill>
              </a:rPr>
              <a:t>Christian Molina</a:t>
            </a:r>
            <a:endParaRPr sz="1600">
              <a:solidFill>
                <a:schemeClr val="dk1"/>
              </a:solidFill>
            </a:endParaRPr>
          </a:p>
          <a:p>
            <a:pPr indent="-323850" lvl="0" marL="457200" rtl="0" algn="l">
              <a:spcBef>
                <a:spcPts val="0"/>
              </a:spcBef>
              <a:spcAft>
                <a:spcPts val="0"/>
              </a:spcAft>
              <a:buClr>
                <a:schemeClr val="dk1"/>
              </a:buClr>
              <a:buSzPts val="1500"/>
              <a:buAutoNum type="arabicPeriod"/>
            </a:pPr>
            <a:r>
              <a:rPr lang="en" sz="1600">
                <a:solidFill>
                  <a:schemeClr val="dk1"/>
                </a:solidFill>
              </a:rPr>
              <a:t>Jade Russell</a:t>
            </a:r>
            <a:endParaRPr sz="1600">
              <a:solidFill>
                <a:schemeClr val="dk1"/>
              </a:solidFill>
            </a:endParaRPr>
          </a:p>
          <a:p>
            <a:pPr indent="-323850" lvl="0" marL="457200" rtl="0" algn="l">
              <a:spcBef>
                <a:spcPts val="0"/>
              </a:spcBef>
              <a:spcAft>
                <a:spcPts val="0"/>
              </a:spcAft>
              <a:buClr>
                <a:schemeClr val="dk1"/>
              </a:buClr>
              <a:buSzPts val="1500"/>
              <a:buAutoNum type="arabicPeriod"/>
            </a:pPr>
            <a:r>
              <a:rPr lang="en" sz="1600">
                <a:solidFill>
                  <a:schemeClr val="dk1"/>
                </a:solidFill>
              </a:rPr>
              <a:t>Lavenya Ammu Mohanasundaram</a:t>
            </a:r>
            <a:endParaRPr sz="1600">
              <a:solidFill>
                <a:schemeClr val="dk1"/>
              </a:solidFill>
            </a:endParaRPr>
          </a:p>
          <a:p>
            <a:pPr indent="-323850" lvl="0" marL="457200" rtl="0" algn="l">
              <a:spcBef>
                <a:spcPts val="0"/>
              </a:spcBef>
              <a:spcAft>
                <a:spcPts val="0"/>
              </a:spcAft>
              <a:buClr>
                <a:schemeClr val="dk1"/>
              </a:buClr>
              <a:buSzPts val="1500"/>
              <a:buAutoNum type="arabicPeriod"/>
            </a:pPr>
            <a:r>
              <a:rPr lang="en" sz="1600">
                <a:solidFill>
                  <a:schemeClr val="dk1"/>
                </a:solidFill>
              </a:rPr>
              <a:t>Saniya Kulkarni</a:t>
            </a:r>
            <a:endParaRPr sz="1600">
              <a:solidFill>
                <a:schemeClr val="dk1"/>
              </a:solidFill>
            </a:endParaRPr>
          </a:p>
          <a:p>
            <a:pPr indent="0" lvl="0" marL="0" rtl="0" algn="l">
              <a:spcBef>
                <a:spcPts val="1200"/>
              </a:spcBef>
              <a:spcAft>
                <a:spcPts val="1200"/>
              </a:spcAft>
              <a:buNone/>
            </a:pPr>
            <a:r>
              <a:t/>
            </a:r>
            <a:endParaRPr/>
          </a:p>
        </p:txBody>
      </p:sp>
      <p:pic>
        <p:nvPicPr>
          <p:cNvPr id="61" name="Google Shape;61;p14"/>
          <p:cNvPicPr preferRelativeResize="0"/>
          <p:nvPr/>
        </p:nvPicPr>
        <p:blipFill>
          <a:blip r:embed="rId3">
            <a:alphaModFix/>
          </a:blip>
          <a:stretch>
            <a:fillRect/>
          </a:stretch>
        </p:blipFill>
        <p:spPr>
          <a:xfrm>
            <a:off x="4508825" y="0"/>
            <a:ext cx="4635175" cy="5143499"/>
          </a:xfrm>
          <a:prstGeom prst="rect">
            <a:avLst/>
          </a:prstGeom>
          <a:noFill/>
          <a:ln>
            <a:noFill/>
          </a:ln>
        </p:spPr>
      </p:pic>
    </p:spTree>
  </p:cSld>
  <p:clrMapOvr>
    <a:masterClrMapping/>
  </p:clrMapOvr>
</p:sld>
</file>

<file path=ppt/slides/slide2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89" name="Shape 189"/>
        <p:cNvGrpSpPr/>
        <p:nvPr/>
      </p:nvGrpSpPr>
      <p:grpSpPr>
        <a:xfrm>
          <a:off x="0" y="0"/>
          <a:ext cx="0" cy="0"/>
          <a:chOff x="0" y="0"/>
          <a:chExt cx="0" cy="0"/>
        </a:xfrm>
      </p:grpSpPr>
      <p:sp>
        <p:nvSpPr>
          <p:cNvPr id="190" name="Google Shape;190;p32"/>
          <p:cNvSpPr txBox="1"/>
          <p:nvPr>
            <p:ph type="title"/>
          </p:nvPr>
        </p:nvSpPr>
        <p:spPr>
          <a:xfrm>
            <a:off x="311700" y="618425"/>
            <a:ext cx="85206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320"/>
              <a:t>Question:</a:t>
            </a:r>
            <a:endParaRPr sz="2320"/>
          </a:p>
          <a:p>
            <a:pPr indent="0" lvl="0" marL="0" rtl="0" algn="ctr">
              <a:spcBef>
                <a:spcPts val="0"/>
              </a:spcBef>
              <a:spcAft>
                <a:spcPts val="0"/>
              </a:spcAft>
              <a:buSzPts val="990"/>
              <a:buNone/>
            </a:pPr>
            <a:r>
              <a:rPr lang="en" sz="2320"/>
              <a:t> How do product preferences vary across different regions?</a:t>
            </a:r>
            <a:endParaRPr sz="2320"/>
          </a:p>
        </p:txBody>
      </p:sp>
      <p:pic>
        <p:nvPicPr>
          <p:cNvPr id="191" name="Google Shape;191;p32" title="COFFEE_POWER_POINT_PROJECT.webp"/>
          <p:cNvPicPr preferRelativeResize="0"/>
          <p:nvPr/>
        </p:nvPicPr>
        <p:blipFill>
          <a:blip r:embed="rId3">
            <a:alphaModFix/>
          </a:blip>
          <a:stretch>
            <a:fillRect/>
          </a:stretch>
        </p:blipFill>
        <p:spPr>
          <a:xfrm>
            <a:off x="2721796" y="1761250"/>
            <a:ext cx="3700400" cy="2466950"/>
          </a:xfrm>
          <a:prstGeom prst="rect">
            <a:avLst/>
          </a:prstGeom>
          <a:noFill/>
          <a:ln>
            <a:noFill/>
          </a:ln>
        </p:spPr>
      </p:pic>
    </p:spTree>
  </p:cSld>
  <p:clrMapOvr>
    <a:masterClrMapping/>
  </p:clrMapOvr>
</p:sld>
</file>

<file path=ppt/slides/slide2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195" name="Shape 195"/>
        <p:cNvGrpSpPr/>
        <p:nvPr/>
      </p:nvGrpSpPr>
      <p:grpSpPr>
        <a:xfrm>
          <a:off x="0" y="0"/>
          <a:ext cx="0" cy="0"/>
          <a:chOff x="0" y="0"/>
          <a:chExt cx="0" cy="0"/>
        </a:xfrm>
      </p:grpSpPr>
      <p:sp>
        <p:nvSpPr>
          <p:cNvPr id="196" name="Google Shape;196;p33"/>
          <p:cNvSpPr txBox="1"/>
          <p:nvPr>
            <p:ph type="title"/>
          </p:nvPr>
        </p:nvSpPr>
        <p:spPr>
          <a:xfrm>
            <a:off x="311700" y="223500"/>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Population plays a role… </a:t>
            </a:r>
            <a:endParaRPr/>
          </a:p>
        </p:txBody>
      </p:sp>
      <p:pic>
        <p:nvPicPr>
          <p:cNvPr id="197" name="Google Shape;197;p33" title="Screenshot 2024-11-04 142554.png"/>
          <p:cNvPicPr preferRelativeResize="0"/>
          <p:nvPr/>
        </p:nvPicPr>
        <p:blipFill>
          <a:blip r:embed="rId3">
            <a:alphaModFix/>
          </a:blip>
          <a:stretch>
            <a:fillRect/>
          </a:stretch>
        </p:blipFill>
        <p:spPr>
          <a:xfrm>
            <a:off x="4460325" y="924600"/>
            <a:ext cx="4518651" cy="3700901"/>
          </a:xfrm>
          <a:prstGeom prst="rect">
            <a:avLst/>
          </a:prstGeom>
          <a:noFill/>
          <a:ln>
            <a:noFill/>
          </a:ln>
        </p:spPr>
      </p:pic>
      <p:sp>
        <p:nvSpPr>
          <p:cNvPr id="198" name="Google Shape;198;p33"/>
          <p:cNvSpPr txBox="1"/>
          <p:nvPr/>
        </p:nvSpPr>
        <p:spPr>
          <a:xfrm>
            <a:off x="42525" y="924600"/>
            <a:ext cx="4449900" cy="32943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300">
              <a:solidFill>
                <a:schemeClr val="dk2"/>
              </a:solidFill>
            </a:endParaRPr>
          </a:p>
        </p:txBody>
      </p:sp>
      <p:pic>
        <p:nvPicPr>
          <p:cNvPr id="199" name="Google Shape;199;p33" title="Screenshot 2024-11-04 161055.png"/>
          <p:cNvPicPr preferRelativeResize="0"/>
          <p:nvPr/>
        </p:nvPicPr>
        <p:blipFill>
          <a:blip r:embed="rId4">
            <a:alphaModFix/>
          </a:blip>
          <a:stretch>
            <a:fillRect/>
          </a:stretch>
        </p:blipFill>
        <p:spPr>
          <a:xfrm>
            <a:off x="174973" y="1190437"/>
            <a:ext cx="4032601" cy="3169226"/>
          </a:xfrm>
          <a:prstGeom prst="rect">
            <a:avLst/>
          </a:prstGeom>
          <a:noFill/>
          <a:ln>
            <a:noFill/>
          </a:ln>
        </p:spPr>
      </p:pic>
    </p:spTree>
  </p:cSld>
  <p:clrMapOvr>
    <a:masterClrMapping/>
  </p:clrMapOvr>
</p:sld>
</file>

<file path=ppt/slides/slide2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203" name="Shape 203"/>
        <p:cNvGrpSpPr/>
        <p:nvPr/>
      </p:nvGrpSpPr>
      <p:grpSpPr>
        <a:xfrm>
          <a:off x="0" y="0"/>
          <a:ext cx="0" cy="0"/>
          <a:chOff x="0" y="0"/>
          <a:chExt cx="0" cy="0"/>
        </a:xfrm>
      </p:grpSpPr>
      <p:sp>
        <p:nvSpPr>
          <p:cNvPr id="204" name="Google Shape;204;p34"/>
          <p:cNvSpPr txBox="1"/>
          <p:nvPr>
            <p:ph type="title"/>
          </p:nvPr>
        </p:nvSpPr>
        <p:spPr>
          <a:xfrm>
            <a:off x="359875" y="693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Coffee profile</a:t>
            </a:r>
            <a:endParaRPr/>
          </a:p>
        </p:txBody>
      </p:sp>
      <p:pic>
        <p:nvPicPr>
          <p:cNvPr id="205" name="Google Shape;205;p34" title="Screenshot 2024-11-04 144434.png"/>
          <p:cNvPicPr preferRelativeResize="0"/>
          <p:nvPr/>
        </p:nvPicPr>
        <p:blipFill>
          <a:blip r:embed="rId3">
            <a:alphaModFix/>
          </a:blip>
          <a:stretch>
            <a:fillRect/>
          </a:stretch>
        </p:blipFill>
        <p:spPr>
          <a:xfrm>
            <a:off x="4853150" y="922575"/>
            <a:ext cx="3170148" cy="2975876"/>
          </a:xfrm>
          <a:prstGeom prst="rect">
            <a:avLst/>
          </a:prstGeom>
          <a:noFill/>
          <a:ln>
            <a:noFill/>
          </a:ln>
        </p:spPr>
      </p:pic>
      <p:pic>
        <p:nvPicPr>
          <p:cNvPr id="206" name="Google Shape;206;p34" title="Screenshot 2024-11-04 144450.png"/>
          <p:cNvPicPr preferRelativeResize="0"/>
          <p:nvPr/>
        </p:nvPicPr>
        <p:blipFill>
          <a:blip r:embed="rId4">
            <a:alphaModFix/>
          </a:blip>
          <a:stretch>
            <a:fillRect/>
          </a:stretch>
        </p:blipFill>
        <p:spPr>
          <a:xfrm>
            <a:off x="3995975" y="3898448"/>
            <a:ext cx="4884500" cy="1134625"/>
          </a:xfrm>
          <a:prstGeom prst="rect">
            <a:avLst/>
          </a:prstGeom>
          <a:noFill/>
          <a:ln>
            <a:noFill/>
          </a:ln>
        </p:spPr>
      </p:pic>
      <p:sp>
        <p:nvSpPr>
          <p:cNvPr id="207" name="Google Shape;207;p34"/>
          <p:cNvSpPr txBox="1"/>
          <p:nvPr/>
        </p:nvSpPr>
        <p:spPr>
          <a:xfrm>
            <a:off x="70775" y="681850"/>
            <a:ext cx="4782300" cy="32166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sz="1200">
                <a:solidFill>
                  <a:schemeClr val="dk2"/>
                </a:solidFill>
              </a:rPr>
              <a:t>Climate: Warmer regions may prefer cold brews or lighter profiles. </a:t>
            </a:r>
            <a:endParaRPr sz="1200">
              <a:solidFill>
                <a:schemeClr val="dk2"/>
              </a:solidFill>
            </a:endParaRPr>
          </a:p>
          <a:p>
            <a:pPr indent="0" lvl="0" marL="0" rtl="0" algn="l">
              <a:spcBef>
                <a:spcPts val="0"/>
              </a:spcBef>
              <a:spcAft>
                <a:spcPts val="0"/>
              </a:spcAft>
              <a:buNone/>
            </a:pPr>
            <a:r>
              <a:t/>
            </a:r>
            <a:endParaRPr sz="1200">
              <a:solidFill>
                <a:schemeClr val="dk2"/>
              </a:solidFill>
            </a:endParaRPr>
          </a:p>
          <a:p>
            <a:pPr indent="0" lvl="0" marL="0" rtl="0" algn="l">
              <a:spcBef>
                <a:spcPts val="0"/>
              </a:spcBef>
              <a:spcAft>
                <a:spcPts val="0"/>
              </a:spcAft>
              <a:buNone/>
            </a:pPr>
            <a:r>
              <a:rPr b="1" lang="en" sz="1200">
                <a:solidFill>
                  <a:schemeClr val="dk2"/>
                </a:solidFill>
              </a:rPr>
              <a:t>Example:</a:t>
            </a:r>
            <a:r>
              <a:rPr lang="en" sz="1200">
                <a:solidFill>
                  <a:schemeClr val="dk2"/>
                </a:solidFill>
              </a:rPr>
              <a:t> Iced coffee on a hot summer </a:t>
            </a:r>
            <a:r>
              <a:rPr lang="en" sz="1200">
                <a:solidFill>
                  <a:schemeClr val="dk2"/>
                </a:solidFill>
              </a:rPr>
              <a:t>day</a:t>
            </a:r>
            <a:r>
              <a:rPr lang="en" sz="1200">
                <a:solidFill>
                  <a:schemeClr val="dk2"/>
                </a:solidFill>
              </a:rPr>
              <a:t> </a:t>
            </a:r>
            <a:endParaRPr sz="1200">
              <a:solidFill>
                <a:schemeClr val="dk2"/>
              </a:solidFill>
            </a:endParaRPr>
          </a:p>
          <a:p>
            <a:pPr indent="0" lvl="0" marL="0" rtl="0" algn="l">
              <a:spcBef>
                <a:spcPts val="0"/>
              </a:spcBef>
              <a:spcAft>
                <a:spcPts val="0"/>
              </a:spcAft>
              <a:buNone/>
            </a:pPr>
            <a:r>
              <a:t/>
            </a:r>
            <a:endParaRPr sz="1200">
              <a:solidFill>
                <a:schemeClr val="dk2"/>
              </a:solidFill>
            </a:endParaRPr>
          </a:p>
          <a:p>
            <a:pPr indent="0" lvl="0" marL="0" rtl="0" algn="l">
              <a:spcBef>
                <a:spcPts val="0"/>
              </a:spcBef>
              <a:spcAft>
                <a:spcPts val="0"/>
              </a:spcAft>
              <a:buNone/>
            </a:pPr>
            <a:r>
              <a:rPr lang="en" sz="1200">
                <a:solidFill>
                  <a:schemeClr val="dk2"/>
                </a:solidFill>
              </a:rPr>
              <a:t>Culture: Areas with a strong coffee culture, like the West Coast, consumers tend to be more </a:t>
            </a:r>
            <a:r>
              <a:rPr lang="en" sz="1200">
                <a:solidFill>
                  <a:schemeClr val="dk2"/>
                </a:solidFill>
              </a:rPr>
              <a:t>knowledgeable of different flavor profiles and may seek out specific attributes. </a:t>
            </a:r>
            <a:endParaRPr sz="1200">
              <a:solidFill>
                <a:schemeClr val="dk2"/>
              </a:solidFill>
            </a:endParaRPr>
          </a:p>
          <a:p>
            <a:pPr indent="0" lvl="0" marL="0" rtl="0" algn="l">
              <a:spcBef>
                <a:spcPts val="0"/>
              </a:spcBef>
              <a:spcAft>
                <a:spcPts val="0"/>
              </a:spcAft>
              <a:buNone/>
            </a:pPr>
            <a:r>
              <a:t/>
            </a:r>
            <a:endParaRPr sz="1200">
              <a:solidFill>
                <a:schemeClr val="dk2"/>
              </a:solidFill>
            </a:endParaRPr>
          </a:p>
          <a:p>
            <a:pPr indent="0" lvl="0" marL="0" rtl="0" algn="l">
              <a:spcBef>
                <a:spcPts val="0"/>
              </a:spcBef>
              <a:spcAft>
                <a:spcPts val="0"/>
              </a:spcAft>
              <a:buNone/>
            </a:pPr>
            <a:r>
              <a:rPr b="1" lang="en" sz="1200">
                <a:solidFill>
                  <a:schemeClr val="dk2"/>
                </a:solidFill>
              </a:rPr>
              <a:t>Example:</a:t>
            </a:r>
            <a:r>
              <a:rPr lang="en" sz="1200">
                <a:solidFill>
                  <a:schemeClr val="dk2"/>
                </a:solidFill>
              </a:rPr>
              <a:t> Hario V60, one of the most popular Japanese pour-over methods in specialty shops across the United States.</a:t>
            </a:r>
            <a:endParaRPr sz="1200">
              <a:solidFill>
                <a:schemeClr val="dk2"/>
              </a:solidFill>
            </a:endParaRPr>
          </a:p>
          <a:p>
            <a:pPr indent="0" lvl="0" marL="0" rtl="0" algn="l">
              <a:spcBef>
                <a:spcPts val="0"/>
              </a:spcBef>
              <a:spcAft>
                <a:spcPts val="0"/>
              </a:spcAft>
              <a:buNone/>
            </a:pPr>
            <a:r>
              <a:t/>
            </a:r>
            <a:endParaRPr sz="1200">
              <a:solidFill>
                <a:schemeClr val="dk2"/>
              </a:solidFill>
            </a:endParaRPr>
          </a:p>
          <a:p>
            <a:pPr indent="0" lvl="0" marL="0" rtl="0" algn="l">
              <a:spcBef>
                <a:spcPts val="0"/>
              </a:spcBef>
              <a:spcAft>
                <a:spcPts val="0"/>
              </a:spcAft>
              <a:buNone/>
            </a:pPr>
            <a:r>
              <a:rPr lang="en" sz="1200">
                <a:solidFill>
                  <a:schemeClr val="dk2"/>
                </a:solidFill>
              </a:rPr>
              <a:t>  </a:t>
            </a:r>
            <a:endParaRPr sz="1200">
              <a:solidFill>
                <a:schemeClr val="dk2"/>
              </a:solidFill>
            </a:endParaRP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207"/>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2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211" name="Shape 211"/>
        <p:cNvGrpSpPr/>
        <p:nvPr/>
      </p:nvGrpSpPr>
      <p:grpSpPr>
        <a:xfrm>
          <a:off x="0" y="0"/>
          <a:ext cx="0" cy="0"/>
          <a:chOff x="0" y="0"/>
          <a:chExt cx="0" cy="0"/>
        </a:xfrm>
      </p:grpSpPr>
      <p:sp>
        <p:nvSpPr>
          <p:cNvPr id="212" name="Google Shape;212;p35"/>
          <p:cNvSpPr txBox="1"/>
          <p:nvPr>
            <p:ph type="title"/>
          </p:nvPr>
        </p:nvSpPr>
        <p:spPr>
          <a:xfrm>
            <a:off x="311700" y="9827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The money in your pocket!</a:t>
            </a:r>
            <a:endParaRPr/>
          </a:p>
        </p:txBody>
      </p:sp>
      <p:pic>
        <p:nvPicPr>
          <p:cNvPr id="213" name="Google Shape;213;p35" title="Screenshot 2024-11-04 164508.png"/>
          <p:cNvPicPr preferRelativeResize="0"/>
          <p:nvPr/>
        </p:nvPicPr>
        <p:blipFill>
          <a:blip r:embed="rId3">
            <a:alphaModFix/>
          </a:blip>
          <a:stretch>
            <a:fillRect/>
          </a:stretch>
        </p:blipFill>
        <p:spPr>
          <a:xfrm>
            <a:off x="127000" y="1351525"/>
            <a:ext cx="8926276" cy="3655900"/>
          </a:xfrm>
          <a:prstGeom prst="rect">
            <a:avLst/>
          </a:prstGeom>
          <a:noFill/>
          <a:ln>
            <a:noFill/>
          </a:ln>
        </p:spPr>
      </p:pic>
      <p:sp>
        <p:nvSpPr>
          <p:cNvPr id="214" name="Google Shape;214;p35"/>
          <p:cNvSpPr txBox="1"/>
          <p:nvPr/>
        </p:nvSpPr>
        <p:spPr>
          <a:xfrm>
            <a:off x="2579475" y="512425"/>
            <a:ext cx="4109400" cy="6738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t/>
            </a:r>
            <a:endParaRPr sz="1800">
              <a:solidFill>
                <a:schemeClr val="dk2"/>
              </a:solidFill>
            </a:endParaRPr>
          </a:p>
          <a:p>
            <a:pPr indent="457200" lvl="0" marL="914400" rtl="0" algn="l">
              <a:spcBef>
                <a:spcPts val="0"/>
              </a:spcBef>
              <a:spcAft>
                <a:spcPts val="0"/>
              </a:spcAft>
              <a:buNone/>
            </a:pPr>
            <a:r>
              <a:rPr b="1" lang="en" sz="1900">
                <a:solidFill>
                  <a:schemeClr val="dk2"/>
                </a:solidFill>
              </a:rPr>
              <a:t>Los Angeles</a:t>
            </a:r>
            <a:endParaRPr b="1" sz="1900">
              <a:solidFill>
                <a:schemeClr val="dk2"/>
              </a:solidFill>
            </a:endParaRPr>
          </a:p>
        </p:txBody>
      </p:sp>
    </p:spTree>
  </p:cSld>
  <p:clrMapOvr>
    <a:masterClrMapping/>
  </p:clrMapOvr>
</p:sld>
</file>

<file path=ppt/slides/slide2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218" name="Shape 218"/>
        <p:cNvGrpSpPr/>
        <p:nvPr/>
      </p:nvGrpSpPr>
      <p:grpSpPr>
        <a:xfrm>
          <a:off x="0" y="0"/>
          <a:ext cx="0" cy="0"/>
          <a:chOff x="0" y="0"/>
          <a:chExt cx="0" cy="0"/>
        </a:xfrm>
      </p:grpSpPr>
      <p:sp>
        <p:nvSpPr>
          <p:cNvPr id="219" name="Google Shape;219;p36"/>
          <p:cNvSpPr txBox="1"/>
          <p:nvPr>
            <p:ph type="title"/>
          </p:nvPr>
        </p:nvSpPr>
        <p:spPr>
          <a:xfrm>
            <a:off x="3476188" y="358450"/>
            <a:ext cx="22914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rPr lang="en"/>
              <a:t>New York City</a:t>
            </a:r>
            <a:endParaRPr/>
          </a:p>
        </p:txBody>
      </p:sp>
      <p:pic>
        <p:nvPicPr>
          <p:cNvPr id="220" name="Google Shape;220;p36" title="Screenshot 2024-11-04 164613.png"/>
          <p:cNvPicPr preferRelativeResize="0"/>
          <p:nvPr/>
        </p:nvPicPr>
        <p:blipFill>
          <a:blip r:embed="rId3">
            <a:alphaModFix/>
          </a:blip>
          <a:stretch>
            <a:fillRect/>
          </a:stretch>
        </p:blipFill>
        <p:spPr>
          <a:xfrm>
            <a:off x="226775" y="1030925"/>
            <a:ext cx="8790225" cy="3958350"/>
          </a:xfrm>
          <a:prstGeom prst="rect">
            <a:avLst/>
          </a:prstGeom>
          <a:noFill/>
          <a:ln>
            <a:noFill/>
          </a:ln>
        </p:spPr>
      </p:pic>
    </p:spTree>
  </p:cSld>
  <p:clrMapOvr>
    <a:masterClrMapping/>
  </p:clrMapOvr>
</p:sld>
</file>

<file path=ppt/slides/slide2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24" name="Shape 224"/>
        <p:cNvGrpSpPr/>
        <p:nvPr/>
      </p:nvGrpSpPr>
      <p:grpSpPr>
        <a:xfrm>
          <a:off x="0" y="0"/>
          <a:ext cx="0" cy="0"/>
          <a:chOff x="0" y="0"/>
          <a:chExt cx="0" cy="0"/>
        </a:xfrm>
      </p:grpSpPr>
      <p:sp>
        <p:nvSpPr>
          <p:cNvPr id="225" name="Google Shape;225;p37"/>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226" name="Google Shape;226;p37"/>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227" name="Google Shape;227;p37"/>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65" name="Shape 65"/>
        <p:cNvGrpSpPr/>
        <p:nvPr/>
      </p:nvGrpSpPr>
      <p:grpSpPr>
        <a:xfrm>
          <a:off x="0" y="0"/>
          <a:ext cx="0" cy="0"/>
          <a:chOff x="0" y="0"/>
          <a:chExt cx="0" cy="0"/>
        </a:xfrm>
      </p:grpSpPr>
      <p:sp>
        <p:nvSpPr>
          <p:cNvPr id="66" name="Google Shape;66;p15"/>
          <p:cNvSpPr txBox="1"/>
          <p:nvPr>
            <p:ph type="title"/>
          </p:nvPr>
        </p:nvSpPr>
        <p:spPr>
          <a:xfrm>
            <a:off x="70950" y="559700"/>
            <a:ext cx="9002100" cy="572700"/>
          </a:xfrm>
          <a:prstGeom prst="rect">
            <a:avLst/>
          </a:prstGeom>
        </p:spPr>
        <p:txBody>
          <a:bodyPr anchorCtr="0" anchor="t" bIns="91425" lIns="91425" spcFirstLastPara="1" rIns="91425" wrap="square" tIns="91425">
            <a:noAutofit/>
          </a:bodyPr>
          <a:lstStyle/>
          <a:p>
            <a:pPr indent="0" lvl="0" marL="0" rtl="0" algn="ctr">
              <a:spcBef>
                <a:spcPts val="0"/>
              </a:spcBef>
              <a:spcAft>
                <a:spcPts val="0"/>
              </a:spcAft>
              <a:buSzPts val="990"/>
              <a:buNone/>
            </a:pPr>
            <a:r>
              <a:rPr lang="en" sz="2120"/>
              <a:t>Question 1: Most Popular Beverages &amp; Snacks for Coffee Shops</a:t>
            </a:r>
            <a:endParaRPr sz="2120"/>
          </a:p>
          <a:p>
            <a:pPr indent="0" lvl="0" marL="0" rtl="0" algn="ctr">
              <a:spcBef>
                <a:spcPts val="0"/>
              </a:spcBef>
              <a:spcAft>
                <a:spcPts val="0"/>
              </a:spcAft>
              <a:buSzPts val="990"/>
              <a:buNone/>
            </a:pPr>
            <a:r>
              <a:t/>
            </a:r>
            <a:endParaRPr sz="2320">
              <a:solidFill>
                <a:schemeClr val="lt1"/>
              </a:solidFill>
            </a:endParaRPr>
          </a:p>
        </p:txBody>
      </p:sp>
      <p:pic>
        <p:nvPicPr>
          <p:cNvPr id="67" name="Google Shape;67;p15"/>
          <p:cNvPicPr preferRelativeResize="0"/>
          <p:nvPr/>
        </p:nvPicPr>
        <p:blipFill>
          <a:blip r:embed="rId3">
            <a:alphaModFix/>
          </a:blip>
          <a:stretch>
            <a:fillRect/>
          </a:stretch>
        </p:blipFill>
        <p:spPr>
          <a:xfrm>
            <a:off x="2320512" y="1526800"/>
            <a:ext cx="4502975" cy="2924549"/>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71" name="Shape 71"/>
        <p:cNvGrpSpPr/>
        <p:nvPr/>
      </p:nvGrpSpPr>
      <p:grpSpPr>
        <a:xfrm>
          <a:off x="0" y="0"/>
          <a:ext cx="0" cy="0"/>
          <a:chOff x="0" y="0"/>
          <a:chExt cx="0" cy="0"/>
        </a:xfrm>
      </p:grpSpPr>
      <p:pic>
        <p:nvPicPr>
          <p:cNvPr id="72" name="Google Shape;72;p16"/>
          <p:cNvPicPr preferRelativeResize="0"/>
          <p:nvPr/>
        </p:nvPicPr>
        <p:blipFill>
          <a:blip r:embed="rId3">
            <a:alphaModFix/>
          </a:blip>
          <a:stretch>
            <a:fillRect/>
          </a:stretch>
        </p:blipFill>
        <p:spPr>
          <a:xfrm>
            <a:off x="0" y="0"/>
            <a:ext cx="4572000" cy="2943550"/>
          </a:xfrm>
          <a:prstGeom prst="rect">
            <a:avLst/>
          </a:prstGeom>
          <a:noFill/>
          <a:ln>
            <a:noFill/>
          </a:ln>
        </p:spPr>
      </p:pic>
      <p:pic>
        <p:nvPicPr>
          <p:cNvPr id="73" name="Google Shape;73;p16"/>
          <p:cNvPicPr preferRelativeResize="0"/>
          <p:nvPr/>
        </p:nvPicPr>
        <p:blipFill>
          <a:blip r:embed="rId4">
            <a:alphaModFix/>
          </a:blip>
          <a:stretch>
            <a:fillRect/>
          </a:stretch>
        </p:blipFill>
        <p:spPr>
          <a:xfrm>
            <a:off x="4572000" y="2199950"/>
            <a:ext cx="4594526" cy="2943550"/>
          </a:xfrm>
          <a:prstGeom prst="rect">
            <a:avLst/>
          </a:prstGeom>
          <a:noFill/>
          <a:ln>
            <a:noFill/>
          </a:ln>
        </p:spPr>
      </p:pic>
      <p:sp>
        <p:nvSpPr>
          <p:cNvPr id="74" name="Google Shape;74;p16"/>
          <p:cNvSpPr txBox="1"/>
          <p:nvPr/>
        </p:nvSpPr>
        <p:spPr>
          <a:xfrm>
            <a:off x="5413925" y="136175"/>
            <a:ext cx="2476800" cy="1954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900">
                <a:solidFill>
                  <a:schemeClr val="dk1"/>
                </a:solidFill>
              </a:rPr>
              <a:t>Most Mentioned:</a:t>
            </a:r>
            <a:endParaRPr b="1" sz="19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Coffee: 9,698</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Latte: 1,493</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Tea: 1,193</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Espresso: 792</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Mocha: 405</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Cappuccino: 246</a:t>
            </a:r>
            <a:endParaRPr sz="1600">
              <a:solidFill>
                <a:schemeClr val="dk1"/>
              </a:solidFill>
            </a:endParaRPr>
          </a:p>
        </p:txBody>
      </p:sp>
      <p:sp>
        <p:nvSpPr>
          <p:cNvPr id="75" name="Google Shape;75;p16"/>
          <p:cNvSpPr txBox="1"/>
          <p:nvPr/>
        </p:nvSpPr>
        <p:spPr>
          <a:xfrm>
            <a:off x="806700" y="3247525"/>
            <a:ext cx="29586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rPr>
              <a:t>Top Rated:</a:t>
            </a:r>
            <a:endParaRPr b="1" sz="18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Croissant: 4.7 average</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Cake: 4.6 average</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Muffin: 4.3 average</a:t>
            </a:r>
            <a:endParaRPr sz="1600">
              <a:solidFill>
                <a:schemeClr val="dk1"/>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bg>
      <p:bgPr>
        <a:solidFill>
          <a:srgbClr val="FCE5CD"/>
        </a:solidFill>
      </p:bgPr>
    </p:bg>
    <p:spTree>
      <p:nvGrpSpPr>
        <p:cNvPr id="79" name="Shape 79"/>
        <p:cNvGrpSpPr/>
        <p:nvPr/>
      </p:nvGrpSpPr>
      <p:grpSpPr>
        <a:xfrm>
          <a:off x="0" y="0"/>
          <a:ext cx="0" cy="0"/>
          <a:chOff x="0" y="0"/>
          <a:chExt cx="0" cy="0"/>
        </a:xfrm>
      </p:grpSpPr>
      <p:pic>
        <p:nvPicPr>
          <p:cNvPr id="80" name="Google Shape;80;p17"/>
          <p:cNvPicPr preferRelativeResize="0"/>
          <p:nvPr/>
        </p:nvPicPr>
        <p:blipFill>
          <a:blip r:embed="rId3">
            <a:alphaModFix/>
          </a:blip>
          <a:stretch>
            <a:fillRect/>
          </a:stretch>
        </p:blipFill>
        <p:spPr>
          <a:xfrm>
            <a:off x="0" y="0"/>
            <a:ext cx="4551800" cy="2988725"/>
          </a:xfrm>
          <a:prstGeom prst="rect">
            <a:avLst/>
          </a:prstGeom>
          <a:noFill/>
          <a:ln>
            <a:noFill/>
          </a:ln>
        </p:spPr>
      </p:pic>
      <p:pic>
        <p:nvPicPr>
          <p:cNvPr id="81" name="Google Shape;81;p17"/>
          <p:cNvPicPr preferRelativeResize="0"/>
          <p:nvPr/>
        </p:nvPicPr>
        <p:blipFill>
          <a:blip r:embed="rId4">
            <a:alphaModFix/>
          </a:blip>
          <a:stretch>
            <a:fillRect/>
          </a:stretch>
        </p:blipFill>
        <p:spPr>
          <a:xfrm>
            <a:off x="4572000" y="1994850"/>
            <a:ext cx="4551801" cy="3168000"/>
          </a:xfrm>
          <a:prstGeom prst="rect">
            <a:avLst/>
          </a:prstGeom>
          <a:noFill/>
          <a:ln>
            <a:noFill/>
          </a:ln>
        </p:spPr>
      </p:pic>
      <p:sp>
        <p:nvSpPr>
          <p:cNvPr id="82" name="Google Shape;82;p17"/>
          <p:cNvSpPr txBox="1"/>
          <p:nvPr/>
        </p:nvSpPr>
        <p:spPr>
          <a:xfrm>
            <a:off x="5278150" y="448825"/>
            <a:ext cx="3000000" cy="1446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rPr>
              <a:t>Most Mentioned:</a:t>
            </a:r>
            <a:endParaRPr b="1" sz="18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Sandwich: 428</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Cake: 293</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Cookie: 207</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Pastry: 157</a:t>
            </a:r>
            <a:endParaRPr sz="1600">
              <a:solidFill>
                <a:schemeClr val="dk1"/>
              </a:solidFill>
            </a:endParaRPr>
          </a:p>
        </p:txBody>
      </p:sp>
      <p:sp>
        <p:nvSpPr>
          <p:cNvPr id="83" name="Google Shape;83;p17"/>
          <p:cNvSpPr txBox="1"/>
          <p:nvPr/>
        </p:nvSpPr>
        <p:spPr>
          <a:xfrm>
            <a:off x="810525" y="3284875"/>
            <a:ext cx="27171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800">
                <a:solidFill>
                  <a:schemeClr val="dk1"/>
                </a:solidFill>
              </a:rPr>
              <a:t>Top Rated:</a:t>
            </a:r>
            <a:endParaRPr b="1" sz="18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Croissant: 4.7 average</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Cake: 4.6 average</a:t>
            </a:r>
            <a:endParaRPr sz="1600">
              <a:solidFill>
                <a:schemeClr val="dk1"/>
              </a:solidFill>
            </a:endParaRPr>
          </a:p>
          <a:p>
            <a:pPr indent="-330200" lvl="0" marL="457200" rtl="0" algn="l">
              <a:spcBef>
                <a:spcPts val="0"/>
              </a:spcBef>
              <a:spcAft>
                <a:spcPts val="0"/>
              </a:spcAft>
              <a:buClr>
                <a:schemeClr val="dk1"/>
              </a:buClr>
              <a:buSzPts val="1600"/>
              <a:buChar char="★"/>
            </a:pPr>
            <a:r>
              <a:rPr lang="en" sz="1600">
                <a:solidFill>
                  <a:schemeClr val="dk1"/>
                </a:solidFill>
              </a:rPr>
              <a:t>Muffin: 4.3 average</a:t>
            </a:r>
            <a:endParaRPr sz="1600">
              <a:solidFill>
                <a:schemeClr val="dk1"/>
              </a:solidFill>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87" name="Shape 87"/>
        <p:cNvGrpSpPr/>
        <p:nvPr/>
      </p:nvGrpSpPr>
      <p:grpSpPr>
        <a:xfrm>
          <a:off x="0" y="0"/>
          <a:ext cx="0" cy="0"/>
          <a:chOff x="0" y="0"/>
          <a:chExt cx="0" cy="0"/>
        </a:xfrm>
      </p:grpSpPr>
      <p:sp>
        <p:nvSpPr>
          <p:cNvPr id="88" name="Google Shape;88;p18"/>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89" name="Google Shape;89;p18"/>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90" name="Google Shape;90;p18"/>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4" name="Shape 94"/>
        <p:cNvGrpSpPr/>
        <p:nvPr/>
      </p:nvGrpSpPr>
      <p:grpSpPr>
        <a:xfrm>
          <a:off x="0" y="0"/>
          <a:ext cx="0" cy="0"/>
          <a:chOff x="0" y="0"/>
          <a:chExt cx="0" cy="0"/>
        </a:xfrm>
      </p:grpSpPr>
      <p:pic>
        <p:nvPicPr>
          <p:cNvPr id="95" name="Google Shape;95;p19"/>
          <p:cNvPicPr preferRelativeResize="0"/>
          <p:nvPr/>
        </p:nvPicPr>
        <p:blipFill>
          <a:blip r:embed="rId3">
            <a:alphaModFix/>
          </a:blip>
          <a:stretch>
            <a:fillRect/>
          </a:stretch>
        </p:blipFill>
        <p:spPr>
          <a:xfrm>
            <a:off x="0" y="-9525"/>
            <a:ext cx="9144000" cy="5143500"/>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99" name="Shape 99"/>
        <p:cNvGrpSpPr/>
        <p:nvPr/>
      </p:nvGrpSpPr>
      <p:grpSpPr>
        <a:xfrm>
          <a:off x="0" y="0"/>
          <a:ext cx="0" cy="0"/>
          <a:chOff x="0" y="0"/>
          <a:chExt cx="0" cy="0"/>
        </a:xfrm>
      </p:grpSpPr>
      <p:sp>
        <p:nvSpPr>
          <p:cNvPr id="100" name="Google Shape;100;p20"/>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01" name="Google Shape;101;p20"/>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2" name="Google Shape;102;p20"/>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06" name="Shape 106"/>
        <p:cNvGrpSpPr/>
        <p:nvPr/>
      </p:nvGrpSpPr>
      <p:grpSpPr>
        <a:xfrm>
          <a:off x="0" y="0"/>
          <a:ext cx="0" cy="0"/>
          <a:chOff x="0" y="0"/>
          <a:chExt cx="0" cy="0"/>
        </a:xfrm>
      </p:grpSpPr>
      <p:sp>
        <p:nvSpPr>
          <p:cNvPr id="107" name="Google Shape;107;p21"/>
          <p:cNvSpPr txBox="1"/>
          <p:nvPr>
            <p:ph type="title"/>
          </p:nvPr>
        </p:nvSpPr>
        <p:spPr>
          <a:xfrm>
            <a:off x="311700" y="445025"/>
            <a:ext cx="8520600" cy="572700"/>
          </a:xfrm>
          <a:prstGeom prst="rect">
            <a:avLst/>
          </a:prstGeom>
        </p:spPr>
        <p:txBody>
          <a:bodyPr anchorCtr="0" anchor="t" bIns="91425" lIns="91425" spcFirstLastPara="1" rIns="91425" wrap="square" tIns="91425">
            <a:normAutofit fontScale="90000"/>
          </a:bodyPr>
          <a:lstStyle/>
          <a:p>
            <a:pPr indent="0" lvl="0" marL="0" rtl="0" algn="l">
              <a:spcBef>
                <a:spcPts val="0"/>
              </a:spcBef>
              <a:spcAft>
                <a:spcPts val="0"/>
              </a:spcAft>
              <a:buNone/>
            </a:pPr>
            <a:r>
              <a:t/>
            </a:r>
            <a:endParaRPr/>
          </a:p>
        </p:txBody>
      </p:sp>
      <p:sp>
        <p:nvSpPr>
          <p:cNvPr id="108" name="Google Shape;108;p21"/>
          <p:cNvSpPr txBox="1"/>
          <p:nvPr>
            <p:ph idx="1" type="body"/>
          </p:nvPr>
        </p:nvSpPr>
        <p:spPr>
          <a:xfrm>
            <a:off x="311700" y="1152475"/>
            <a:ext cx="8520600" cy="3416400"/>
          </a:xfrm>
          <a:prstGeom prst="rect">
            <a:avLst/>
          </a:prstGeom>
        </p:spPr>
        <p:txBody>
          <a:bodyPr anchorCtr="0" anchor="t" bIns="91425" lIns="91425" spcFirstLastPara="1" rIns="91425" wrap="square" tIns="91425">
            <a:normAutofit/>
          </a:bodyPr>
          <a:lstStyle/>
          <a:p>
            <a:pPr indent="0" lvl="0" marL="0" rtl="0" algn="l">
              <a:spcBef>
                <a:spcPts val="0"/>
              </a:spcBef>
              <a:spcAft>
                <a:spcPts val="1200"/>
              </a:spcAft>
              <a:buNone/>
            </a:pPr>
            <a:r>
              <a:t/>
            </a:r>
            <a:endParaRPr/>
          </a:p>
        </p:txBody>
      </p:sp>
      <p:pic>
        <p:nvPicPr>
          <p:cNvPr id="109" name="Google Shape;109;p21"/>
          <p:cNvPicPr preferRelativeResize="0"/>
          <p:nvPr/>
        </p:nvPicPr>
        <p:blipFill>
          <a:blip r:embed="rId3">
            <a:alphaModFix/>
          </a:blip>
          <a:stretch>
            <a:fillRect/>
          </a:stretch>
        </p:blipFill>
        <p:spPr>
          <a:xfrm>
            <a:off x="0" y="0"/>
            <a:ext cx="9144000" cy="5143500"/>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